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86" r:id="rId4"/>
    <p:sldMasterId id="2147483687" r:id="rId5"/>
    <p:sldMasterId id="2147483688" r:id="rId6"/>
    <p:sldMasterId id="2147483689" r:id="rId7"/>
    <p:sldMasterId id="2147483690" r:id="rId8"/>
    <p:sldMasterId id="2147483691" r:id="rId9"/>
    <p:sldMasterId id="2147483692" r:id="rId10"/>
    <p:sldMasterId id="2147483693" r:id="rId11"/>
    <p:sldMasterId id="2147483694" r:id="rId12"/>
  </p:sldMasterIdLst>
  <p:notesMasterIdLst>
    <p:notesMasterId r:id="rId42"/>
  </p:notesMasterIdLst>
  <p:sldIdLst>
    <p:sldId id="256" r:id="rId13"/>
    <p:sldId id="258" r:id="rId14"/>
    <p:sldId id="268" r:id="rId15"/>
    <p:sldId id="297" r:id="rId16"/>
    <p:sldId id="300" r:id="rId17"/>
    <p:sldId id="298" r:id="rId18"/>
    <p:sldId id="299" r:id="rId19"/>
    <p:sldId id="301" r:id="rId20"/>
    <p:sldId id="263" r:id="rId21"/>
    <p:sldId id="296" r:id="rId22"/>
    <p:sldId id="306" r:id="rId23"/>
    <p:sldId id="314" r:id="rId24"/>
    <p:sldId id="315" r:id="rId25"/>
    <p:sldId id="316" r:id="rId26"/>
    <p:sldId id="317" r:id="rId27"/>
    <p:sldId id="303" r:id="rId28"/>
    <p:sldId id="318" r:id="rId29"/>
    <p:sldId id="312" r:id="rId30"/>
    <p:sldId id="321" r:id="rId31"/>
    <p:sldId id="322" r:id="rId32"/>
    <p:sldId id="319" r:id="rId33"/>
    <p:sldId id="320" r:id="rId34"/>
    <p:sldId id="309" r:id="rId35"/>
    <p:sldId id="323" r:id="rId36"/>
    <p:sldId id="307" r:id="rId37"/>
    <p:sldId id="310" r:id="rId38"/>
    <p:sldId id="308" r:id="rId39"/>
    <p:sldId id="324" r:id="rId40"/>
    <p:sldId id="311" r:id="rId41"/>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4171"/>
    <a:srgbClr val="FCFEE6"/>
    <a:srgbClr val="8C7BA8"/>
    <a:srgbClr val="F23B48"/>
    <a:srgbClr val="ED7684"/>
    <a:srgbClr val="E74A65"/>
    <a:srgbClr val="CA4B7B"/>
    <a:srgbClr val="DE4477"/>
    <a:srgbClr val="513087"/>
    <a:srgbClr val="961A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226"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562C5B1C-1ADE-445A-8161-1B6C093A2C29}" type="datetimeFigureOut">
              <a:rPr lang="zh-CN" altLang="en-US"/>
              <a:pPr>
                <a:defRPr/>
              </a:pPr>
              <a:t>2020-10-24</a:t>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CFE3FF8-11E2-4583-B2F8-69A064B9DDE9}" type="slidenum">
              <a:rPr lang="zh-CN" altLang="en-US"/>
              <a:pPr>
                <a:defRPr/>
              </a:pPr>
              <a:t>‹#›</a:t>
            </a:fld>
            <a:endParaRPr lang="zh-CN" altLang="en-US"/>
          </a:p>
        </p:txBody>
      </p:sp>
    </p:spTree>
    <p:extLst>
      <p:ext uri="{BB962C8B-B14F-4D97-AF65-F5344CB8AC3E}">
        <p14:creationId xmlns:p14="http://schemas.microsoft.com/office/powerpoint/2010/main" val="4055834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10</a:t>
            </a:fld>
            <a:endParaRPr lang="zh-CN" altLang="en-US"/>
          </a:p>
        </p:txBody>
      </p:sp>
    </p:spTree>
    <p:extLst>
      <p:ext uri="{BB962C8B-B14F-4D97-AF65-F5344CB8AC3E}">
        <p14:creationId xmlns:p14="http://schemas.microsoft.com/office/powerpoint/2010/main" val="100787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20</a:t>
            </a:fld>
            <a:endParaRPr lang="zh-CN" altLang="en-US"/>
          </a:p>
        </p:txBody>
      </p:sp>
    </p:spTree>
    <p:extLst>
      <p:ext uri="{BB962C8B-B14F-4D97-AF65-F5344CB8AC3E}">
        <p14:creationId xmlns:p14="http://schemas.microsoft.com/office/powerpoint/2010/main" val="323168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21</a:t>
            </a:fld>
            <a:endParaRPr lang="zh-CN" altLang="en-US"/>
          </a:p>
        </p:txBody>
      </p:sp>
    </p:spTree>
    <p:extLst>
      <p:ext uri="{BB962C8B-B14F-4D97-AF65-F5344CB8AC3E}">
        <p14:creationId xmlns:p14="http://schemas.microsoft.com/office/powerpoint/2010/main" val="3542064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22</a:t>
            </a:fld>
            <a:endParaRPr lang="zh-CN" altLang="en-US"/>
          </a:p>
        </p:txBody>
      </p:sp>
    </p:spTree>
    <p:extLst>
      <p:ext uri="{BB962C8B-B14F-4D97-AF65-F5344CB8AC3E}">
        <p14:creationId xmlns:p14="http://schemas.microsoft.com/office/powerpoint/2010/main" val="685336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24</a:t>
            </a:fld>
            <a:endParaRPr lang="zh-CN" altLang="en-US"/>
          </a:p>
        </p:txBody>
      </p:sp>
    </p:spTree>
    <p:extLst>
      <p:ext uri="{BB962C8B-B14F-4D97-AF65-F5344CB8AC3E}">
        <p14:creationId xmlns:p14="http://schemas.microsoft.com/office/powerpoint/2010/main" val="3969332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25</a:t>
            </a:fld>
            <a:endParaRPr lang="zh-CN" altLang="en-US"/>
          </a:p>
        </p:txBody>
      </p:sp>
    </p:spTree>
    <p:extLst>
      <p:ext uri="{BB962C8B-B14F-4D97-AF65-F5344CB8AC3E}">
        <p14:creationId xmlns:p14="http://schemas.microsoft.com/office/powerpoint/2010/main" val="4191768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27</a:t>
            </a:fld>
            <a:endParaRPr lang="zh-CN" altLang="en-US"/>
          </a:p>
        </p:txBody>
      </p:sp>
    </p:spTree>
    <p:extLst>
      <p:ext uri="{BB962C8B-B14F-4D97-AF65-F5344CB8AC3E}">
        <p14:creationId xmlns:p14="http://schemas.microsoft.com/office/powerpoint/2010/main" val="1702928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28</a:t>
            </a:fld>
            <a:endParaRPr lang="zh-CN" altLang="en-US"/>
          </a:p>
        </p:txBody>
      </p:sp>
    </p:spTree>
    <p:extLst>
      <p:ext uri="{BB962C8B-B14F-4D97-AF65-F5344CB8AC3E}">
        <p14:creationId xmlns:p14="http://schemas.microsoft.com/office/powerpoint/2010/main" val="591870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29</a:t>
            </a:fld>
            <a:endParaRPr lang="zh-CN" altLang="en-US"/>
          </a:p>
        </p:txBody>
      </p:sp>
    </p:spTree>
    <p:extLst>
      <p:ext uri="{BB962C8B-B14F-4D97-AF65-F5344CB8AC3E}">
        <p14:creationId xmlns:p14="http://schemas.microsoft.com/office/powerpoint/2010/main" val="3903327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11</a:t>
            </a:fld>
            <a:endParaRPr lang="zh-CN" altLang="en-US"/>
          </a:p>
        </p:txBody>
      </p:sp>
    </p:spTree>
    <p:extLst>
      <p:ext uri="{BB962C8B-B14F-4D97-AF65-F5344CB8AC3E}">
        <p14:creationId xmlns:p14="http://schemas.microsoft.com/office/powerpoint/2010/main" val="90787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12</a:t>
            </a:fld>
            <a:endParaRPr lang="zh-CN" altLang="en-US"/>
          </a:p>
        </p:txBody>
      </p:sp>
    </p:spTree>
    <p:extLst>
      <p:ext uri="{BB962C8B-B14F-4D97-AF65-F5344CB8AC3E}">
        <p14:creationId xmlns:p14="http://schemas.microsoft.com/office/powerpoint/2010/main" val="3146029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13</a:t>
            </a:fld>
            <a:endParaRPr lang="zh-CN" altLang="en-US"/>
          </a:p>
        </p:txBody>
      </p:sp>
    </p:spTree>
    <p:extLst>
      <p:ext uri="{BB962C8B-B14F-4D97-AF65-F5344CB8AC3E}">
        <p14:creationId xmlns:p14="http://schemas.microsoft.com/office/powerpoint/2010/main" val="1204143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14</a:t>
            </a:fld>
            <a:endParaRPr lang="zh-CN" altLang="en-US"/>
          </a:p>
        </p:txBody>
      </p:sp>
    </p:spTree>
    <p:extLst>
      <p:ext uri="{BB962C8B-B14F-4D97-AF65-F5344CB8AC3E}">
        <p14:creationId xmlns:p14="http://schemas.microsoft.com/office/powerpoint/2010/main" val="401522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15</a:t>
            </a:fld>
            <a:endParaRPr lang="zh-CN" altLang="en-US"/>
          </a:p>
        </p:txBody>
      </p:sp>
    </p:spTree>
    <p:extLst>
      <p:ext uri="{BB962C8B-B14F-4D97-AF65-F5344CB8AC3E}">
        <p14:creationId xmlns:p14="http://schemas.microsoft.com/office/powerpoint/2010/main" val="3394217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17</a:t>
            </a:fld>
            <a:endParaRPr lang="zh-CN" altLang="en-US"/>
          </a:p>
        </p:txBody>
      </p:sp>
    </p:spTree>
    <p:extLst>
      <p:ext uri="{BB962C8B-B14F-4D97-AF65-F5344CB8AC3E}">
        <p14:creationId xmlns:p14="http://schemas.microsoft.com/office/powerpoint/2010/main" val="2493580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18</a:t>
            </a:fld>
            <a:endParaRPr lang="zh-CN" altLang="en-US"/>
          </a:p>
        </p:txBody>
      </p:sp>
    </p:spTree>
    <p:extLst>
      <p:ext uri="{BB962C8B-B14F-4D97-AF65-F5344CB8AC3E}">
        <p14:creationId xmlns:p14="http://schemas.microsoft.com/office/powerpoint/2010/main" val="381073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19</a:t>
            </a:fld>
            <a:endParaRPr lang="zh-CN" altLang="en-US"/>
          </a:p>
        </p:txBody>
      </p:sp>
    </p:spTree>
    <p:extLst>
      <p:ext uri="{BB962C8B-B14F-4D97-AF65-F5344CB8AC3E}">
        <p14:creationId xmlns:p14="http://schemas.microsoft.com/office/powerpoint/2010/main" val="2585003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5534468C-12ED-4F0F-92C4-E6C904EE9AAE}"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5719818-F0F7-4A95-A58A-B2195AA81FBA}" type="slidenum">
              <a:rPr lang="zh-CN" altLang="en-US"/>
              <a:pPr>
                <a:defRPr/>
              </a:pPr>
              <a:t>‹#›</a:t>
            </a:fld>
            <a:endParaRPr lang="zh-CN" altLang="en-US"/>
          </a:p>
        </p:txBody>
      </p:sp>
    </p:spTree>
    <p:extLst>
      <p:ext uri="{BB962C8B-B14F-4D97-AF65-F5344CB8AC3E}">
        <p14:creationId xmlns:p14="http://schemas.microsoft.com/office/powerpoint/2010/main" val="213981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B428590-BDB2-4176-A5A6-235281FFC846}"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217201B-742B-4427-92B2-087C489A1523}" type="slidenum">
              <a:rPr lang="zh-CN" altLang="en-US"/>
              <a:pPr>
                <a:defRPr/>
              </a:pPr>
              <a:t>‹#›</a:t>
            </a:fld>
            <a:endParaRPr lang="zh-CN" altLang="en-US"/>
          </a:p>
        </p:txBody>
      </p:sp>
    </p:spTree>
    <p:extLst>
      <p:ext uri="{BB962C8B-B14F-4D97-AF65-F5344CB8AC3E}">
        <p14:creationId xmlns:p14="http://schemas.microsoft.com/office/powerpoint/2010/main" val="28891295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D4101FCF-B179-4D71-A50D-61DBB884312A}"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827A19B3-E246-494C-B9A2-8A248D8DD22E}" type="slidenum">
              <a:rPr lang="zh-CN" altLang="en-US"/>
              <a:pPr>
                <a:defRPr/>
              </a:pPr>
              <a:t>‹#›</a:t>
            </a:fld>
            <a:endParaRPr lang="zh-CN" altLang="en-US"/>
          </a:p>
        </p:txBody>
      </p:sp>
    </p:spTree>
    <p:extLst>
      <p:ext uri="{BB962C8B-B14F-4D97-AF65-F5344CB8AC3E}">
        <p14:creationId xmlns:p14="http://schemas.microsoft.com/office/powerpoint/2010/main" val="1315350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FBB8FD90-590C-4946-BD97-908E3D8C7BDF}"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757EC88D-2E07-40FB-BD93-9301B202FB3B}" type="slidenum">
              <a:rPr lang="zh-CN" altLang="en-US"/>
              <a:pPr>
                <a:defRPr/>
              </a:pPr>
              <a:t>‹#›</a:t>
            </a:fld>
            <a:endParaRPr lang="zh-CN" altLang="en-US"/>
          </a:p>
        </p:txBody>
      </p:sp>
    </p:spTree>
    <p:extLst>
      <p:ext uri="{BB962C8B-B14F-4D97-AF65-F5344CB8AC3E}">
        <p14:creationId xmlns:p14="http://schemas.microsoft.com/office/powerpoint/2010/main" val="24213205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847A4A1A-9C2A-4873-B044-4C92C3BE0C82}"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D1BFC5E-3B2C-4F27-B7A6-5912FD387E6A}" type="slidenum">
              <a:rPr lang="zh-CN" altLang="en-US"/>
              <a:pPr>
                <a:defRPr/>
              </a:pPr>
              <a:t>‹#›</a:t>
            </a:fld>
            <a:endParaRPr lang="zh-CN" altLang="en-US"/>
          </a:p>
        </p:txBody>
      </p:sp>
    </p:spTree>
    <p:extLst>
      <p:ext uri="{BB962C8B-B14F-4D97-AF65-F5344CB8AC3E}">
        <p14:creationId xmlns:p14="http://schemas.microsoft.com/office/powerpoint/2010/main" val="18928858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2D26A389-A1C2-4131-B5A4-3D9457F5E11F}" type="datetimeFigureOut">
              <a:rPr lang="zh-CN" altLang="en-US"/>
              <a:pPr>
                <a:defRPr/>
              </a:pPr>
              <a:t>2020-10-24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99F89FD-1B3A-40E5-BFF3-B9BDA2D321C5}" type="slidenum">
              <a:rPr lang="zh-CN" altLang="en-US"/>
              <a:pPr>
                <a:defRPr/>
              </a:pPr>
              <a:t>‹#›</a:t>
            </a:fld>
            <a:endParaRPr lang="zh-CN" altLang="en-US"/>
          </a:p>
        </p:txBody>
      </p:sp>
    </p:spTree>
    <p:extLst>
      <p:ext uri="{BB962C8B-B14F-4D97-AF65-F5344CB8AC3E}">
        <p14:creationId xmlns:p14="http://schemas.microsoft.com/office/powerpoint/2010/main" val="39091698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5EC06281-7E01-4188-9114-C4E4C524FBFA}" type="datetimeFigureOut">
              <a:rPr lang="zh-CN" altLang="en-US"/>
              <a:pPr>
                <a:defRPr/>
              </a:pPr>
              <a:t>2020-10-24</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469A8A-1BDF-48D2-9E37-D60D1ECDC6CC}" type="slidenum">
              <a:rPr lang="zh-CN" altLang="en-US"/>
              <a:pPr>
                <a:defRPr/>
              </a:pPr>
              <a:t>‹#›</a:t>
            </a:fld>
            <a:endParaRPr lang="zh-CN" altLang="en-US"/>
          </a:p>
        </p:txBody>
      </p:sp>
    </p:spTree>
    <p:extLst>
      <p:ext uri="{BB962C8B-B14F-4D97-AF65-F5344CB8AC3E}">
        <p14:creationId xmlns:p14="http://schemas.microsoft.com/office/powerpoint/2010/main" val="14771771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6BDC2856-6925-4E4D-A914-9951853066FD}" type="datetimeFigureOut">
              <a:rPr lang="zh-CN" altLang="en-US"/>
              <a:pPr>
                <a:defRPr/>
              </a:pPr>
              <a:t>2020-10-24</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34921396-0A5D-4DA1-A4AA-7A37C9D84D2C}" type="slidenum">
              <a:rPr lang="zh-CN" altLang="en-US"/>
              <a:pPr>
                <a:defRPr/>
              </a:pPr>
              <a:t>‹#›</a:t>
            </a:fld>
            <a:endParaRPr lang="zh-CN" altLang="en-US"/>
          </a:p>
        </p:txBody>
      </p:sp>
    </p:spTree>
    <p:extLst>
      <p:ext uri="{BB962C8B-B14F-4D97-AF65-F5344CB8AC3E}">
        <p14:creationId xmlns:p14="http://schemas.microsoft.com/office/powerpoint/2010/main" val="37302096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8986F7C9-6342-45E0-B65E-E741779E0A34}" type="datetimeFigureOut">
              <a:rPr lang="zh-CN" altLang="en-US"/>
              <a:pPr>
                <a:defRPr/>
              </a:pPr>
              <a:t>2020-10-24</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2C5F9865-0AB1-468F-9160-0325F5FB0015}" type="slidenum">
              <a:rPr lang="zh-CN" altLang="en-US"/>
              <a:pPr>
                <a:defRPr/>
              </a:pPr>
              <a:t>‹#›</a:t>
            </a:fld>
            <a:endParaRPr lang="zh-CN" altLang="en-US"/>
          </a:p>
        </p:txBody>
      </p:sp>
    </p:spTree>
    <p:extLst>
      <p:ext uri="{BB962C8B-B14F-4D97-AF65-F5344CB8AC3E}">
        <p14:creationId xmlns:p14="http://schemas.microsoft.com/office/powerpoint/2010/main" val="37443851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FED6AC-635C-46BA-BA3D-A8C3E141030C}" type="datetimeFigureOut">
              <a:rPr lang="zh-CN" altLang="en-US"/>
              <a:pPr>
                <a:defRPr/>
              </a:pPr>
              <a:t>2020-10-24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00309643-0B6C-4634-A893-165527AA1133}" type="slidenum">
              <a:rPr lang="zh-CN" altLang="en-US"/>
              <a:pPr>
                <a:defRPr/>
              </a:pPr>
              <a:t>‹#›</a:t>
            </a:fld>
            <a:endParaRPr lang="zh-CN" altLang="en-US"/>
          </a:p>
        </p:txBody>
      </p:sp>
    </p:spTree>
    <p:extLst>
      <p:ext uri="{BB962C8B-B14F-4D97-AF65-F5344CB8AC3E}">
        <p14:creationId xmlns:p14="http://schemas.microsoft.com/office/powerpoint/2010/main" val="33188059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BA8E234F-444D-45BC-A503-CA984E18A0AC}" type="datetimeFigureOut">
              <a:rPr lang="zh-CN" altLang="en-US"/>
              <a:pPr>
                <a:defRPr/>
              </a:pPr>
              <a:t>2020-10-24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F9501556-89E6-4D6D-85DD-BA595110FA2C}" type="slidenum">
              <a:rPr lang="zh-CN" altLang="en-US"/>
              <a:pPr>
                <a:defRPr/>
              </a:pPr>
              <a:t>‹#›</a:t>
            </a:fld>
            <a:endParaRPr lang="zh-CN" altLang="en-US"/>
          </a:p>
        </p:txBody>
      </p:sp>
    </p:spTree>
    <p:extLst>
      <p:ext uri="{BB962C8B-B14F-4D97-AF65-F5344CB8AC3E}">
        <p14:creationId xmlns:p14="http://schemas.microsoft.com/office/powerpoint/2010/main" val="25174089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39C2068C-4F7B-4FCD-9F9F-BF5F51BFA1D9}"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381BCD1-045A-4B48-B8BF-54273398E70E}" type="slidenum">
              <a:rPr lang="zh-CN" altLang="en-US"/>
              <a:pPr>
                <a:defRPr/>
              </a:pPr>
              <a:t>‹#›</a:t>
            </a:fld>
            <a:endParaRPr lang="zh-CN" altLang="en-US"/>
          </a:p>
        </p:txBody>
      </p:sp>
    </p:spTree>
    <p:extLst>
      <p:ext uri="{BB962C8B-B14F-4D97-AF65-F5344CB8AC3E}">
        <p14:creationId xmlns:p14="http://schemas.microsoft.com/office/powerpoint/2010/main" val="241221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C21D0ECF-D28F-482F-B7EA-9E708B826803}"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38B54B0-E2C6-4C30-8A9A-A6671CC48358}" type="slidenum">
              <a:rPr lang="zh-CN" altLang="en-US"/>
              <a:pPr>
                <a:defRPr/>
              </a:pPr>
              <a:t>‹#›</a:t>
            </a:fld>
            <a:endParaRPr lang="zh-CN" altLang="en-US"/>
          </a:p>
        </p:txBody>
      </p:sp>
    </p:spTree>
    <p:extLst>
      <p:ext uri="{BB962C8B-B14F-4D97-AF65-F5344CB8AC3E}">
        <p14:creationId xmlns:p14="http://schemas.microsoft.com/office/powerpoint/2010/main" val="38129098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B9CCC1DD-F4F6-4D2D-8BAF-2D41E84891DA}"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3D65D4-28FF-4D63-9CDD-B72FD52D8A5B}" type="slidenum">
              <a:rPr lang="zh-CN" altLang="en-US"/>
              <a:pPr>
                <a:defRPr/>
              </a:pPr>
              <a:t>‹#›</a:t>
            </a:fld>
            <a:endParaRPr lang="zh-CN" altLang="en-US"/>
          </a:p>
        </p:txBody>
      </p:sp>
    </p:spTree>
    <p:extLst>
      <p:ext uri="{BB962C8B-B14F-4D97-AF65-F5344CB8AC3E}">
        <p14:creationId xmlns:p14="http://schemas.microsoft.com/office/powerpoint/2010/main" val="31221073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8DFF3427-AAC1-4F3D-938A-29884F616B9D}"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1FF3E4-6DEA-43D5-88DE-AE86A334CF20}" type="slidenum">
              <a:rPr lang="zh-CN" altLang="en-US"/>
              <a:pPr>
                <a:defRPr/>
              </a:pPr>
              <a:t>‹#›</a:t>
            </a:fld>
            <a:endParaRPr lang="zh-CN" altLang="en-US"/>
          </a:p>
        </p:txBody>
      </p:sp>
    </p:spTree>
    <p:extLst>
      <p:ext uri="{BB962C8B-B14F-4D97-AF65-F5344CB8AC3E}">
        <p14:creationId xmlns:p14="http://schemas.microsoft.com/office/powerpoint/2010/main" val="40894946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ADB9467-D9D9-4B7E-923C-0D3B718EA8DF}"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BB708C0-2058-43B1-B56C-D27E5ADEB848}" type="slidenum">
              <a:rPr lang="zh-CN" altLang="en-US"/>
              <a:pPr>
                <a:defRPr/>
              </a:pPr>
              <a:t>‹#›</a:t>
            </a:fld>
            <a:endParaRPr lang="zh-CN" altLang="en-US"/>
          </a:p>
        </p:txBody>
      </p:sp>
    </p:spTree>
    <p:extLst>
      <p:ext uri="{BB962C8B-B14F-4D97-AF65-F5344CB8AC3E}">
        <p14:creationId xmlns:p14="http://schemas.microsoft.com/office/powerpoint/2010/main" val="33031320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A81BA30-A700-4B0F-BE9A-3D0A5DF01BBC}"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45C878B-4A02-4AE1-AADA-D5101A52C13D}" type="slidenum">
              <a:rPr lang="zh-CN" altLang="en-US"/>
              <a:pPr>
                <a:defRPr/>
              </a:pPr>
              <a:t>‹#›</a:t>
            </a:fld>
            <a:endParaRPr lang="zh-CN" altLang="en-US"/>
          </a:p>
        </p:txBody>
      </p:sp>
    </p:spTree>
    <p:extLst>
      <p:ext uri="{BB962C8B-B14F-4D97-AF65-F5344CB8AC3E}">
        <p14:creationId xmlns:p14="http://schemas.microsoft.com/office/powerpoint/2010/main" val="25588394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462B26FE-6CBA-4B4E-8CF6-2AC20B8FD3EF}"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DA2E46E-E6E7-4EE5-B29E-7A70C19CF257}" type="slidenum">
              <a:rPr lang="zh-CN" altLang="en-US"/>
              <a:pPr>
                <a:defRPr/>
              </a:pPr>
              <a:t>‹#›</a:t>
            </a:fld>
            <a:endParaRPr lang="zh-CN" altLang="en-US"/>
          </a:p>
        </p:txBody>
      </p:sp>
    </p:spTree>
    <p:extLst>
      <p:ext uri="{BB962C8B-B14F-4D97-AF65-F5344CB8AC3E}">
        <p14:creationId xmlns:p14="http://schemas.microsoft.com/office/powerpoint/2010/main" val="8601047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418F60CB-C40C-4345-B722-0EACFE6EF20F}" type="datetimeFigureOut">
              <a:rPr lang="zh-CN" altLang="en-US"/>
              <a:pPr>
                <a:defRPr/>
              </a:pPr>
              <a:t>2020-10-24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EFE8115E-CCC1-4348-B820-86B6DF07ADC8}" type="slidenum">
              <a:rPr lang="zh-CN" altLang="en-US"/>
              <a:pPr>
                <a:defRPr/>
              </a:pPr>
              <a:t>‹#›</a:t>
            </a:fld>
            <a:endParaRPr lang="zh-CN" altLang="en-US"/>
          </a:p>
        </p:txBody>
      </p:sp>
    </p:spTree>
    <p:extLst>
      <p:ext uri="{BB962C8B-B14F-4D97-AF65-F5344CB8AC3E}">
        <p14:creationId xmlns:p14="http://schemas.microsoft.com/office/powerpoint/2010/main" val="42424037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E3B15F0D-A157-45F1-9713-5CE30C46CD2C}" type="datetimeFigureOut">
              <a:rPr lang="zh-CN" altLang="en-US"/>
              <a:pPr>
                <a:defRPr/>
              </a:pPr>
              <a:t>2020-10-24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F2EC405-6FE9-4653-8330-EC091FDE3F4B}" type="slidenum">
              <a:rPr lang="zh-CN" altLang="en-US"/>
              <a:pPr>
                <a:defRPr/>
              </a:pPr>
              <a:t>‹#›</a:t>
            </a:fld>
            <a:endParaRPr lang="zh-CN" altLang="en-US"/>
          </a:p>
        </p:txBody>
      </p:sp>
    </p:spTree>
    <p:extLst>
      <p:ext uri="{BB962C8B-B14F-4D97-AF65-F5344CB8AC3E}">
        <p14:creationId xmlns:p14="http://schemas.microsoft.com/office/powerpoint/2010/main" val="23227484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78F0D96-79E0-4769-BCD3-C5215365A091}" type="datetimeFigureOut">
              <a:rPr lang="zh-CN" altLang="en-US"/>
              <a:pPr>
                <a:defRPr/>
              </a:pPr>
              <a:t>2020-10-24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A839D243-9885-4001-9269-5B1A009DB250}" type="slidenum">
              <a:rPr lang="zh-CN" altLang="en-US"/>
              <a:pPr>
                <a:defRPr/>
              </a:pPr>
              <a:t>‹#›</a:t>
            </a:fld>
            <a:endParaRPr lang="zh-CN" altLang="en-US"/>
          </a:p>
        </p:txBody>
      </p:sp>
    </p:spTree>
    <p:extLst>
      <p:ext uri="{BB962C8B-B14F-4D97-AF65-F5344CB8AC3E}">
        <p14:creationId xmlns:p14="http://schemas.microsoft.com/office/powerpoint/2010/main" val="9671571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C563149-2912-48FE-9082-499577D12BAF}"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C5484EB-8AFC-4F11-AD63-1CB637683531}" type="slidenum">
              <a:rPr lang="zh-CN" altLang="en-US"/>
              <a:pPr>
                <a:defRPr/>
              </a:pPr>
              <a:t>‹#›</a:t>
            </a:fld>
            <a:endParaRPr lang="zh-CN" altLang="en-US"/>
          </a:p>
        </p:txBody>
      </p:sp>
    </p:spTree>
    <p:extLst>
      <p:ext uri="{BB962C8B-B14F-4D97-AF65-F5344CB8AC3E}">
        <p14:creationId xmlns:p14="http://schemas.microsoft.com/office/powerpoint/2010/main" val="25343644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93DA41E-B604-40CC-9C88-6C1CF0A3B73E}"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F9D4B4C-4699-483E-A301-BD46379A657B}" type="slidenum">
              <a:rPr lang="zh-CN" altLang="en-US"/>
              <a:pPr>
                <a:defRPr/>
              </a:pPr>
              <a:t>‹#›</a:t>
            </a:fld>
            <a:endParaRPr lang="zh-CN" altLang="en-US"/>
          </a:p>
        </p:txBody>
      </p:sp>
    </p:spTree>
    <p:extLst>
      <p:ext uri="{BB962C8B-B14F-4D97-AF65-F5344CB8AC3E}">
        <p14:creationId xmlns:p14="http://schemas.microsoft.com/office/powerpoint/2010/main" val="3272329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9A901188-0D5F-4D78-9797-09E9099C5E50}"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2824C2B-191B-4A69-BA43-5E89901C5A12}" type="slidenum">
              <a:rPr lang="zh-CN" altLang="en-US"/>
              <a:pPr>
                <a:defRPr/>
              </a:pPr>
              <a:t>‹#›</a:t>
            </a:fld>
            <a:endParaRPr lang="zh-CN" altLang="en-US"/>
          </a:p>
        </p:txBody>
      </p:sp>
    </p:spTree>
    <p:extLst>
      <p:ext uri="{BB962C8B-B14F-4D97-AF65-F5344CB8AC3E}">
        <p14:creationId xmlns:p14="http://schemas.microsoft.com/office/powerpoint/2010/main" val="422753930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2269B6DD-4E1D-4211-947F-6E66A1B0EC45}"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A0B2BF-6D48-471D-A03F-F7124FC42846}" type="slidenum">
              <a:rPr lang="zh-CN" altLang="en-US"/>
              <a:pPr>
                <a:defRPr/>
              </a:pPr>
              <a:t>‹#›</a:t>
            </a:fld>
            <a:endParaRPr lang="zh-CN" altLang="en-US"/>
          </a:p>
        </p:txBody>
      </p:sp>
    </p:spTree>
    <p:extLst>
      <p:ext uri="{BB962C8B-B14F-4D97-AF65-F5344CB8AC3E}">
        <p14:creationId xmlns:p14="http://schemas.microsoft.com/office/powerpoint/2010/main" val="28555519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AC3CC0B-964B-442F-B5B5-93B1608EB5D3}"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E00DAAF-C872-4356-9CCA-BC26FCFCEB41}" type="slidenum">
              <a:rPr lang="zh-CN" altLang="en-US"/>
              <a:pPr>
                <a:defRPr/>
              </a:pPr>
              <a:t>‹#›</a:t>
            </a:fld>
            <a:endParaRPr lang="zh-CN" altLang="en-US"/>
          </a:p>
        </p:txBody>
      </p:sp>
    </p:spTree>
    <p:extLst>
      <p:ext uri="{BB962C8B-B14F-4D97-AF65-F5344CB8AC3E}">
        <p14:creationId xmlns:p14="http://schemas.microsoft.com/office/powerpoint/2010/main" val="14105465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83A4F753-6180-4E27-83F9-C26E4BF08319}"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7829639-BC9B-41FB-A17E-B3AD00CAA013}" type="slidenum">
              <a:rPr lang="zh-CN" altLang="en-US"/>
              <a:pPr>
                <a:defRPr/>
              </a:pPr>
              <a:t>‹#›</a:t>
            </a:fld>
            <a:endParaRPr lang="zh-CN" altLang="en-US"/>
          </a:p>
        </p:txBody>
      </p:sp>
    </p:spTree>
    <p:extLst>
      <p:ext uri="{BB962C8B-B14F-4D97-AF65-F5344CB8AC3E}">
        <p14:creationId xmlns:p14="http://schemas.microsoft.com/office/powerpoint/2010/main" val="36671458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54C6E6C-240B-4579-B5CC-5861283969CD}"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CB5CB77-D20B-4CFD-8155-0AF19BEE9146}" type="slidenum">
              <a:rPr lang="zh-CN" altLang="en-US"/>
              <a:pPr>
                <a:defRPr/>
              </a:pPr>
              <a:t>‹#›</a:t>
            </a:fld>
            <a:endParaRPr lang="zh-CN" altLang="en-US"/>
          </a:p>
        </p:txBody>
      </p:sp>
    </p:spTree>
    <p:extLst>
      <p:ext uri="{BB962C8B-B14F-4D97-AF65-F5344CB8AC3E}">
        <p14:creationId xmlns:p14="http://schemas.microsoft.com/office/powerpoint/2010/main" val="35065044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7C5FDFB-6873-4C51-B846-6FEC3A3028B4}"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2FD167-CA39-4A68-B06E-EF04CAC60511}" type="slidenum">
              <a:rPr lang="zh-CN" altLang="en-US"/>
              <a:pPr>
                <a:defRPr/>
              </a:pPr>
              <a:t>‹#›</a:t>
            </a:fld>
            <a:endParaRPr lang="zh-CN" altLang="en-US"/>
          </a:p>
        </p:txBody>
      </p:sp>
    </p:spTree>
    <p:extLst>
      <p:ext uri="{BB962C8B-B14F-4D97-AF65-F5344CB8AC3E}">
        <p14:creationId xmlns:p14="http://schemas.microsoft.com/office/powerpoint/2010/main" val="15604618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D233B50C-3E62-469A-BD31-F75E489CE32E}"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4448218-6138-4ACC-9C39-76B7A428A026}" type="slidenum">
              <a:rPr lang="zh-CN" altLang="en-US"/>
              <a:pPr>
                <a:defRPr/>
              </a:pPr>
              <a:t>‹#›</a:t>
            </a:fld>
            <a:endParaRPr lang="zh-CN" altLang="en-US"/>
          </a:p>
        </p:txBody>
      </p:sp>
    </p:spTree>
    <p:extLst>
      <p:ext uri="{BB962C8B-B14F-4D97-AF65-F5344CB8AC3E}">
        <p14:creationId xmlns:p14="http://schemas.microsoft.com/office/powerpoint/2010/main" val="9142326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33F413D5-966D-4D55-A897-AB9480A7A2E0}" type="datetimeFigureOut">
              <a:rPr lang="zh-CN" altLang="en-US"/>
              <a:pPr>
                <a:defRPr/>
              </a:pPr>
              <a:t>2020-10-24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7AD7FA8-85D7-44E6-8ABB-BFC99160766D}" type="slidenum">
              <a:rPr lang="zh-CN" altLang="en-US"/>
              <a:pPr>
                <a:defRPr/>
              </a:pPr>
              <a:t>‹#›</a:t>
            </a:fld>
            <a:endParaRPr lang="zh-CN" altLang="en-US"/>
          </a:p>
        </p:txBody>
      </p:sp>
    </p:spTree>
    <p:extLst>
      <p:ext uri="{BB962C8B-B14F-4D97-AF65-F5344CB8AC3E}">
        <p14:creationId xmlns:p14="http://schemas.microsoft.com/office/powerpoint/2010/main" val="20473537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7B4A3BCF-DAC5-49E3-9099-C085B0D21459}" type="datetimeFigureOut">
              <a:rPr lang="zh-CN" altLang="en-US"/>
              <a:pPr>
                <a:defRPr/>
              </a:pPr>
              <a:t>2020-10-24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96D45CC2-5420-4F1C-82B2-D30B868AC01B}" type="slidenum">
              <a:rPr lang="zh-CN" altLang="en-US"/>
              <a:pPr>
                <a:defRPr/>
              </a:pPr>
              <a:t>‹#›</a:t>
            </a:fld>
            <a:endParaRPr lang="zh-CN" altLang="en-US"/>
          </a:p>
        </p:txBody>
      </p:sp>
    </p:spTree>
    <p:extLst>
      <p:ext uri="{BB962C8B-B14F-4D97-AF65-F5344CB8AC3E}">
        <p14:creationId xmlns:p14="http://schemas.microsoft.com/office/powerpoint/2010/main" val="28635022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F615106-7045-49C2-8180-387837FA8BA7}" type="datetimeFigureOut">
              <a:rPr lang="zh-CN" altLang="en-US"/>
              <a:pPr>
                <a:defRPr/>
              </a:pPr>
              <a:t>2020-10-24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FE51D5B-621E-49DE-A90A-2A8BC4502C07}" type="slidenum">
              <a:rPr lang="zh-CN" altLang="en-US"/>
              <a:pPr>
                <a:defRPr/>
              </a:pPr>
              <a:t>‹#›</a:t>
            </a:fld>
            <a:endParaRPr lang="zh-CN" altLang="en-US"/>
          </a:p>
        </p:txBody>
      </p:sp>
    </p:spTree>
    <p:extLst>
      <p:ext uri="{BB962C8B-B14F-4D97-AF65-F5344CB8AC3E}">
        <p14:creationId xmlns:p14="http://schemas.microsoft.com/office/powerpoint/2010/main" val="17353501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3FFF899-C41A-46F7-8794-B3859282BFCF}"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118B119-5A65-4D2A-9302-2298624FD1B6}" type="slidenum">
              <a:rPr lang="zh-CN" altLang="en-US"/>
              <a:pPr>
                <a:defRPr/>
              </a:pPr>
              <a:t>‹#›</a:t>
            </a:fld>
            <a:endParaRPr lang="zh-CN" altLang="en-US"/>
          </a:p>
        </p:txBody>
      </p:sp>
    </p:spTree>
    <p:extLst>
      <p:ext uri="{BB962C8B-B14F-4D97-AF65-F5344CB8AC3E}">
        <p14:creationId xmlns:p14="http://schemas.microsoft.com/office/powerpoint/2010/main" val="224996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724B12F-3A70-435A-B24C-8F1B8A46F09A}"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8275D35-3611-4EB6-935D-7EBFCD1DAF8F}" type="slidenum">
              <a:rPr lang="zh-CN" altLang="en-US"/>
              <a:pPr>
                <a:defRPr/>
              </a:pPr>
              <a:t>‹#›</a:t>
            </a:fld>
            <a:endParaRPr lang="zh-CN" altLang="en-US"/>
          </a:p>
        </p:txBody>
      </p:sp>
    </p:spTree>
    <p:extLst>
      <p:ext uri="{BB962C8B-B14F-4D97-AF65-F5344CB8AC3E}">
        <p14:creationId xmlns:p14="http://schemas.microsoft.com/office/powerpoint/2010/main" val="17647386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4CBBA3E-98D9-4E33-8E96-508F48EE6E58}"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1C143A7-929F-416F-9C32-51D653D48792}" type="slidenum">
              <a:rPr lang="zh-CN" altLang="en-US"/>
              <a:pPr>
                <a:defRPr/>
              </a:pPr>
              <a:t>‹#›</a:t>
            </a:fld>
            <a:endParaRPr lang="zh-CN" altLang="en-US"/>
          </a:p>
        </p:txBody>
      </p:sp>
    </p:spTree>
    <p:extLst>
      <p:ext uri="{BB962C8B-B14F-4D97-AF65-F5344CB8AC3E}">
        <p14:creationId xmlns:p14="http://schemas.microsoft.com/office/powerpoint/2010/main" val="260433253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FF3BD0C-84E1-4751-B6C1-8DFD4D9AFE17}"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2F3E8F3-323B-4475-85B1-C4BB13464EBA}" type="slidenum">
              <a:rPr lang="zh-CN" altLang="en-US"/>
              <a:pPr>
                <a:defRPr/>
              </a:pPr>
              <a:t>‹#›</a:t>
            </a:fld>
            <a:endParaRPr lang="zh-CN" altLang="en-US"/>
          </a:p>
        </p:txBody>
      </p:sp>
    </p:spTree>
    <p:extLst>
      <p:ext uri="{BB962C8B-B14F-4D97-AF65-F5344CB8AC3E}">
        <p14:creationId xmlns:p14="http://schemas.microsoft.com/office/powerpoint/2010/main" val="34907994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EE1C9E0-C7DE-4C84-AEB6-FD91DA9B37E5}"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0061DF3-B31F-4C20-B08E-18F0CDECF207}" type="slidenum">
              <a:rPr lang="zh-CN" altLang="en-US"/>
              <a:pPr>
                <a:defRPr/>
              </a:pPr>
              <a:t>‹#›</a:t>
            </a:fld>
            <a:endParaRPr lang="zh-CN" altLang="en-US"/>
          </a:p>
        </p:txBody>
      </p:sp>
    </p:spTree>
    <p:extLst>
      <p:ext uri="{BB962C8B-B14F-4D97-AF65-F5344CB8AC3E}">
        <p14:creationId xmlns:p14="http://schemas.microsoft.com/office/powerpoint/2010/main" val="1322379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55275EF-6D23-4ED5-B68A-ED83FCAF6569}"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4F42EF-6009-4C18-A612-D92B205C7BF9}" type="slidenum">
              <a:rPr lang="zh-CN" altLang="en-US"/>
              <a:pPr>
                <a:defRPr/>
              </a:pPr>
              <a:t>‹#›</a:t>
            </a:fld>
            <a:endParaRPr lang="zh-CN" altLang="en-US"/>
          </a:p>
        </p:txBody>
      </p:sp>
    </p:spTree>
    <p:extLst>
      <p:ext uri="{BB962C8B-B14F-4D97-AF65-F5344CB8AC3E}">
        <p14:creationId xmlns:p14="http://schemas.microsoft.com/office/powerpoint/2010/main" val="2835087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1F8BEF9E-462D-4FC8-ADD5-D31ABBB94C67}"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4DA40F1-895B-4114-84A2-B88CB6EDEBD3}" type="slidenum">
              <a:rPr lang="zh-CN" altLang="en-US"/>
              <a:pPr>
                <a:defRPr/>
              </a:pPr>
              <a:t>‹#›</a:t>
            </a:fld>
            <a:endParaRPr lang="zh-CN" altLang="en-US"/>
          </a:p>
        </p:txBody>
      </p:sp>
    </p:spTree>
    <p:extLst>
      <p:ext uri="{BB962C8B-B14F-4D97-AF65-F5344CB8AC3E}">
        <p14:creationId xmlns:p14="http://schemas.microsoft.com/office/powerpoint/2010/main" val="1607603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4AB7BE84-740E-4A2A-A7CD-E8B4EEF4B522}" type="datetimeFigureOut">
              <a:rPr lang="zh-CN" altLang="en-US"/>
              <a:pPr>
                <a:defRPr/>
              </a:pPr>
              <a:t>2020-10-24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1B029E34-1D68-4F7D-9903-597BC0CA9B5A}" type="slidenum">
              <a:rPr lang="zh-CN" altLang="en-US"/>
              <a:pPr>
                <a:defRPr/>
              </a:pPr>
              <a:t>‹#›</a:t>
            </a:fld>
            <a:endParaRPr lang="zh-CN" altLang="en-US"/>
          </a:p>
        </p:txBody>
      </p:sp>
    </p:spTree>
    <p:extLst>
      <p:ext uri="{BB962C8B-B14F-4D97-AF65-F5344CB8AC3E}">
        <p14:creationId xmlns:p14="http://schemas.microsoft.com/office/powerpoint/2010/main" val="675647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0D547FE5-B663-44E2-9FFC-018899275C71}" type="datetimeFigureOut">
              <a:rPr lang="zh-CN" altLang="en-US"/>
              <a:pPr>
                <a:defRPr/>
              </a:pPr>
              <a:t>2020-10-24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C37BF0E-17EB-4D97-8420-3233A268D610}" type="slidenum">
              <a:rPr lang="zh-CN" altLang="en-US"/>
              <a:pPr>
                <a:defRPr/>
              </a:pPr>
              <a:t>‹#›</a:t>
            </a:fld>
            <a:endParaRPr lang="zh-CN" altLang="en-US"/>
          </a:p>
        </p:txBody>
      </p:sp>
    </p:spTree>
    <p:extLst>
      <p:ext uri="{BB962C8B-B14F-4D97-AF65-F5344CB8AC3E}">
        <p14:creationId xmlns:p14="http://schemas.microsoft.com/office/powerpoint/2010/main" val="1587728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91DE937D-FE59-4DEE-92A3-116077E800C9}" type="datetimeFigureOut">
              <a:rPr lang="zh-CN" altLang="en-US"/>
              <a:pPr>
                <a:defRPr/>
              </a:pPr>
              <a:t>2020-10-24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955EE763-C201-4060-B635-4DF95BD88FE3}" type="slidenum">
              <a:rPr lang="zh-CN" altLang="en-US"/>
              <a:pPr>
                <a:defRPr/>
              </a:pPr>
              <a:t>‹#›</a:t>
            </a:fld>
            <a:endParaRPr lang="zh-CN" altLang="en-US"/>
          </a:p>
        </p:txBody>
      </p:sp>
    </p:spTree>
    <p:extLst>
      <p:ext uri="{BB962C8B-B14F-4D97-AF65-F5344CB8AC3E}">
        <p14:creationId xmlns:p14="http://schemas.microsoft.com/office/powerpoint/2010/main" val="2316427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3D14F5E-0B99-4325-800E-1AE794F8E221}"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6DC8036-94A3-4C4B-97A8-387151FF76DD}" type="slidenum">
              <a:rPr lang="zh-CN" altLang="en-US"/>
              <a:pPr>
                <a:defRPr/>
              </a:pPr>
              <a:t>‹#›</a:t>
            </a:fld>
            <a:endParaRPr lang="zh-CN" altLang="en-US"/>
          </a:p>
        </p:txBody>
      </p:sp>
    </p:spTree>
    <p:extLst>
      <p:ext uri="{BB962C8B-B14F-4D97-AF65-F5344CB8AC3E}">
        <p14:creationId xmlns:p14="http://schemas.microsoft.com/office/powerpoint/2010/main" val="279289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0A878BC-2910-47C5-8546-A995B2B64F2C}"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76C0E53-7A0F-4FFA-999F-EF148E64E1C0}" type="slidenum">
              <a:rPr lang="zh-CN" altLang="en-US"/>
              <a:pPr>
                <a:defRPr/>
              </a:pPr>
              <a:t>‹#›</a:t>
            </a:fld>
            <a:endParaRPr lang="zh-CN" altLang="en-US"/>
          </a:p>
        </p:txBody>
      </p:sp>
    </p:spTree>
    <p:extLst>
      <p:ext uri="{BB962C8B-B14F-4D97-AF65-F5344CB8AC3E}">
        <p14:creationId xmlns:p14="http://schemas.microsoft.com/office/powerpoint/2010/main" val="2317278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038ECC6-99A4-4F22-A5A3-94880F7AB3FA}"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B051D10-1EB0-4BEC-8D96-58F3C21C0803}" type="slidenum">
              <a:rPr lang="zh-CN" altLang="en-US"/>
              <a:pPr>
                <a:defRPr/>
              </a:pPr>
              <a:t>‹#›</a:t>
            </a:fld>
            <a:endParaRPr lang="zh-CN" altLang="en-US"/>
          </a:p>
        </p:txBody>
      </p:sp>
    </p:spTree>
    <p:extLst>
      <p:ext uri="{BB962C8B-B14F-4D97-AF65-F5344CB8AC3E}">
        <p14:creationId xmlns:p14="http://schemas.microsoft.com/office/powerpoint/2010/main" val="1308973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030F349-4CCF-4FD1-9E18-0441BDE917EA}"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204C5AB-9E23-46E5-A21A-771605F3A92D}" type="slidenum">
              <a:rPr lang="zh-CN" altLang="en-US"/>
              <a:pPr>
                <a:defRPr/>
              </a:pPr>
              <a:t>‹#›</a:t>
            </a:fld>
            <a:endParaRPr lang="zh-CN" altLang="en-US"/>
          </a:p>
        </p:txBody>
      </p:sp>
    </p:spTree>
    <p:extLst>
      <p:ext uri="{BB962C8B-B14F-4D97-AF65-F5344CB8AC3E}">
        <p14:creationId xmlns:p14="http://schemas.microsoft.com/office/powerpoint/2010/main" val="2971216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32087EF-C7E8-4503-ADA2-755F79153F87}"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455F78-EF3A-41FA-912C-F3D2DCB2A6D5}" type="slidenum">
              <a:rPr lang="zh-CN" altLang="en-US"/>
              <a:pPr>
                <a:defRPr/>
              </a:pPr>
              <a:t>‹#›</a:t>
            </a:fld>
            <a:endParaRPr lang="zh-CN" altLang="en-US"/>
          </a:p>
        </p:txBody>
      </p:sp>
    </p:spTree>
    <p:extLst>
      <p:ext uri="{BB962C8B-B14F-4D97-AF65-F5344CB8AC3E}">
        <p14:creationId xmlns:p14="http://schemas.microsoft.com/office/powerpoint/2010/main" val="2610047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D84E7479-03BB-48D8-B8FD-F2C92A3B662F}"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999A3E6-FDA9-486D-9885-9E9E5EE2718D}" type="slidenum">
              <a:rPr lang="zh-CN" altLang="en-US"/>
              <a:pPr>
                <a:defRPr/>
              </a:pPr>
              <a:t>‹#›</a:t>
            </a:fld>
            <a:endParaRPr lang="zh-CN" altLang="en-US"/>
          </a:p>
        </p:txBody>
      </p:sp>
    </p:spTree>
    <p:extLst>
      <p:ext uri="{BB962C8B-B14F-4D97-AF65-F5344CB8AC3E}">
        <p14:creationId xmlns:p14="http://schemas.microsoft.com/office/powerpoint/2010/main" val="2457707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167ADBD-4925-4653-A9DD-ACCD4B375C75}"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17B2B95-8AE5-4870-A28C-9145D9D5FC1D}" type="slidenum">
              <a:rPr lang="zh-CN" altLang="en-US"/>
              <a:pPr>
                <a:defRPr/>
              </a:pPr>
              <a:t>‹#›</a:t>
            </a:fld>
            <a:endParaRPr lang="zh-CN" altLang="en-US"/>
          </a:p>
        </p:txBody>
      </p:sp>
    </p:spTree>
    <p:extLst>
      <p:ext uri="{BB962C8B-B14F-4D97-AF65-F5344CB8AC3E}">
        <p14:creationId xmlns:p14="http://schemas.microsoft.com/office/powerpoint/2010/main" val="3551880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6F9C70C-1A30-49DB-B902-9780F4387DB2}"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6BED0F5-1036-417D-AA1F-396A0610F25E}" type="slidenum">
              <a:rPr lang="zh-CN" altLang="en-US"/>
              <a:pPr>
                <a:defRPr/>
              </a:pPr>
              <a:t>‹#›</a:t>
            </a:fld>
            <a:endParaRPr lang="zh-CN" altLang="en-US"/>
          </a:p>
        </p:txBody>
      </p:sp>
    </p:spTree>
    <p:extLst>
      <p:ext uri="{BB962C8B-B14F-4D97-AF65-F5344CB8AC3E}">
        <p14:creationId xmlns:p14="http://schemas.microsoft.com/office/powerpoint/2010/main" val="4672839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3D62F4A1-3784-41C7-8E68-33AE053B6769}"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809D71B-DCAB-48B4-90E8-0B0E54F4B284}" type="slidenum">
              <a:rPr lang="zh-CN" altLang="en-US"/>
              <a:pPr>
                <a:defRPr/>
              </a:pPr>
              <a:t>‹#›</a:t>
            </a:fld>
            <a:endParaRPr lang="zh-CN" altLang="en-US"/>
          </a:p>
        </p:txBody>
      </p:sp>
    </p:spTree>
    <p:extLst>
      <p:ext uri="{BB962C8B-B14F-4D97-AF65-F5344CB8AC3E}">
        <p14:creationId xmlns:p14="http://schemas.microsoft.com/office/powerpoint/2010/main" val="262566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29A10854-3E41-44B8-8235-04FFBC91FCDC}" type="datetimeFigureOut">
              <a:rPr lang="zh-CN" altLang="en-US"/>
              <a:pPr>
                <a:defRPr/>
              </a:pPr>
              <a:t>2020-10-24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6FCC29BA-A8C3-4DC8-A282-FB5C2DA30AF2}" type="slidenum">
              <a:rPr lang="zh-CN" altLang="en-US"/>
              <a:pPr>
                <a:defRPr/>
              </a:pPr>
              <a:t>‹#›</a:t>
            </a:fld>
            <a:endParaRPr lang="zh-CN" altLang="en-US"/>
          </a:p>
        </p:txBody>
      </p:sp>
    </p:spTree>
    <p:extLst>
      <p:ext uri="{BB962C8B-B14F-4D97-AF65-F5344CB8AC3E}">
        <p14:creationId xmlns:p14="http://schemas.microsoft.com/office/powerpoint/2010/main" val="2088589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40C1D0D7-0FE2-4646-9081-07AE8583848A}" type="datetimeFigureOut">
              <a:rPr lang="zh-CN" altLang="en-US"/>
              <a:pPr>
                <a:defRPr/>
              </a:pPr>
              <a:t>2020-10-24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377CA8B-7B7D-4C27-8C7C-F2917602E13A}" type="slidenum">
              <a:rPr lang="zh-CN" altLang="en-US"/>
              <a:pPr>
                <a:defRPr/>
              </a:pPr>
              <a:t>‹#›</a:t>
            </a:fld>
            <a:endParaRPr lang="zh-CN" altLang="en-US"/>
          </a:p>
        </p:txBody>
      </p:sp>
    </p:spTree>
    <p:extLst>
      <p:ext uri="{BB962C8B-B14F-4D97-AF65-F5344CB8AC3E}">
        <p14:creationId xmlns:p14="http://schemas.microsoft.com/office/powerpoint/2010/main" val="3643225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7F0E9B8-88F0-4E73-9491-7E4349725C93}" type="datetimeFigureOut">
              <a:rPr lang="zh-CN" altLang="en-US"/>
              <a:pPr>
                <a:defRPr/>
              </a:pPr>
              <a:t>2020-10-24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EB009DF2-310B-4785-9B64-2745C9D5BFB1}" type="slidenum">
              <a:rPr lang="zh-CN" altLang="en-US"/>
              <a:pPr>
                <a:defRPr/>
              </a:pPr>
              <a:t>‹#›</a:t>
            </a:fld>
            <a:endParaRPr lang="zh-CN" altLang="en-US"/>
          </a:p>
        </p:txBody>
      </p:sp>
    </p:spTree>
    <p:extLst>
      <p:ext uri="{BB962C8B-B14F-4D97-AF65-F5344CB8AC3E}">
        <p14:creationId xmlns:p14="http://schemas.microsoft.com/office/powerpoint/2010/main" val="74187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59038D74-754E-41FD-8B0A-E5BC32252EF5}"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997DDA3-C33D-4F83-B653-4F0545068170}" type="slidenum">
              <a:rPr lang="zh-CN" altLang="en-US"/>
              <a:pPr>
                <a:defRPr/>
              </a:pPr>
              <a:t>‹#›</a:t>
            </a:fld>
            <a:endParaRPr lang="zh-CN" altLang="en-US"/>
          </a:p>
        </p:txBody>
      </p:sp>
    </p:spTree>
    <p:extLst>
      <p:ext uri="{BB962C8B-B14F-4D97-AF65-F5344CB8AC3E}">
        <p14:creationId xmlns:p14="http://schemas.microsoft.com/office/powerpoint/2010/main" val="15780833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8CDDC09-CF61-44E0-A8C2-138652DE1E5D}"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1140AC4-BC30-445B-AA49-00B609BB38D9}" type="slidenum">
              <a:rPr lang="zh-CN" altLang="en-US"/>
              <a:pPr>
                <a:defRPr/>
              </a:pPr>
              <a:t>‹#›</a:t>
            </a:fld>
            <a:endParaRPr lang="zh-CN" altLang="en-US"/>
          </a:p>
        </p:txBody>
      </p:sp>
    </p:spTree>
    <p:extLst>
      <p:ext uri="{BB962C8B-B14F-4D97-AF65-F5344CB8AC3E}">
        <p14:creationId xmlns:p14="http://schemas.microsoft.com/office/powerpoint/2010/main" val="3195496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9F56AA-C420-4F09-A3B7-1825F84AD17A}"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3CDAE4C-A36C-4E2C-8C18-7263ADB832A2}" type="slidenum">
              <a:rPr lang="zh-CN" altLang="en-US"/>
              <a:pPr>
                <a:defRPr/>
              </a:pPr>
              <a:t>‹#›</a:t>
            </a:fld>
            <a:endParaRPr lang="zh-CN" altLang="en-US"/>
          </a:p>
        </p:txBody>
      </p:sp>
    </p:spTree>
    <p:extLst>
      <p:ext uri="{BB962C8B-B14F-4D97-AF65-F5344CB8AC3E}">
        <p14:creationId xmlns:p14="http://schemas.microsoft.com/office/powerpoint/2010/main" val="256581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8F38AFC-F0A1-419A-BCC6-AE9E26553BB0}"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13718D7-787B-44BC-830D-2D4293ED6B5F}" type="slidenum">
              <a:rPr lang="zh-CN" altLang="en-US"/>
              <a:pPr>
                <a:defRPr/>
              </a:pPr>
              <a:t>‹#›</a:t>
            </a:fld>
            <a:endParaRPr lang="zh-CN" altLang="en-US"/>
          </a:p>
        </p:txBody>
      </p:sp>
    </p:spTree>
    <p:extLst>
      <p:ext uri="{BB962C8B-B14F-4D97-AF65-F5344CB8AC3E}">
        <p14:creationId xmlns:p14="http://schemas.microsoft.com/office/powerpoint/2010/main" val="1873840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AD93F3C-9F6F-419E-895E-CC0305C381EA}"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E89468F-7C76-4FEA-9448-F353FF42EE91}" type="slidenum">
              <a:rPr lang="zh-CN" altLang="en-US"/>
              <a:pPr>
                <a:defRPr/>
              </a:pPr>
              <a:t>‹#›</a:t>
            </a:fld>
            <a:endParaRPr lang="zh-CN" altLang="en-US"/>
          </a:p>
        </p:txBody>
      </p:sp>
    </p:spTree>
    <p:extLst>
      <p:ext uri="{BB962C8B-B14F-4D97-AF65-F5344CB8AC3E}">
        <p14:creationId xmlns:p14="http://schemas.microsoft.com/office/powerpoint/2010/main" val="35631734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A62C7B1A-63B0-41EB-B940-9860531C4469}"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59A6AE7-38BA-4E3D-8CF8-95B7AA070AB6}" type="slidenum">
              <a:rPr lang="zh-CN" altLang="en-US"/>
              <a:pPr>
                <a:defRPr/>
              </a:pPr>
              <a:t>‹#›</a:t>
            </a:fld>
            <a:endParaRPr lang="zh-CN" altLang="en-US"/>
          </a:p>
        </p:txBody>
      </p:sp>
    </p:spTree>
    <p:extLst>
      <p:ext uri="{BB962C8B-B14F-4D97-AF65-F5344CB8AC3E}">
        <p14:creationId xmlns:p14="http://schemas.microsoft.com/office/powerpoint/2010/main" val="201085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DAA830C1-93B9-45C4-950C-DAD71590947B}"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3129D89-A0BF-4524-B563-E1459F3F5807}" type="slidenum">
              <a:rPr lang="zh-CN" altLang="en-US"/>
              <a:pPr>
                <a:defRPr/>
              </a:pPr>
              <a:t>‹#›</a:t>
            </a:fld>
            <a:endParaRPr lang="zh-CN" altLang="en-US"/>
          </a:p>
        </p:txBody>
      </p:sp>
    </p:spTree>
    <p:extLst>
      <p:ext uri="{BB962C8B-B14F-4D97-AF65-F5344CB8AC3E}">
        <p14:creationId xmlns:p14="http://schemas.microsoft.com/office/powerpoint/2010/main" val="17573232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4BFD8DA3-598A-4365-A419-14E1E8C55670}"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6BE5B1-7971-4643-B4F5-3275799B87F0}" type="slidenum">
              <a:rPr lang="zh-CN" altLang="en-US"/>
              <a:pPr>
                <a:defRPr/>
              </a:pPr>
              <a:t>‹#›</a:t>
            </a:fld>
            <a:endParaRPr lang="zh-CN" altLang="en-US"/>
          </a:p>
        </p:txBody>
      </p:sp>
    </p:spTree>
    <p:extLst>
      <p:ext uri="{BB962C8B-B14F-4D97-AF65-F5344CB8AC3E}">
        <p14:creationId xmlns:p14="http://schemas.microsoft.com/office/powerpoint/2010/main" val="2921797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EEE9B3D2-30D0-46EA-85F3-1F4725CDEC4A}"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6EA64E2-973A-4B91-B686-2194811D7CA8}" type="slidenum">
              <a:rPr lang="zh-CN" altLang="en-US"/>
              <a:pPr>
                <a:defRPr/>
              </a:pPr>
              <a:t>‹#›</a:t>
            </a:fld>
            <a:endParaRPr lang="zh-CN" altLang="en-US"/>
          </a:p>
        </p:txBody>
      </p:sp>
    </p:spTree>
    <p:extLst>
      <p:ext uri="{BB962C8B-B14F-4D97-AF65-F5344CB8AC3E}">
        <p14:creationId xmlns:p14="http://schemas.microsoft.com/office/powerpoint/2010/main" val="4012178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0747F68B-1A31-4A7C-A28E-B228BF89E6D3}" type="datetimeFigureOut">
              <a:rPr lang="zh-CN" altLang="en-US"/>
              <a:pPr>
                <a:defRPr/>
              </a:pPr>
              <a:t>2020-10-24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3A31E118-0E03-47C3-B9D3-29CDB7442827}" type="slidenum">
              <a:rPr lang="zh-CN" altLang="en-US"/>
              <a:pPr>
                <a:defRPr/>
              </a:pPr>
              <a:t>‹#›</a:t>
            </a:fld>
            <a:endParaRPr lang="zh-CN" altLang="en-US"/>
          </a:p>
        </p:txBody>
      </p:sp>
    </p:spTree>
    <p:extLst>
      <p:ext uri="{BB962C8B-B14F-4D97-AF65-F5344CB8AC3E}">
        <p14:creationId xmlns:p14="http://schemas.microsoft.com/office/powerpoint/2010/main" val="3003299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416F4B2F-24E5-4DA6-B5DA-DA95379BC89F}" type="datetimeFigureOut">
              <a:rPr lang="zh-CN" altLang="en-US"/>
              <a:pPr>
                <a:defRPr/>
              </a:pPr>
              <a:t>2020-10-24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5835A586-B12C-4105-92DA-E2797DD00745}" type="slidenum">
              <a:rPr lang="zh-CN" altLang="en-US"/>
              <a:pPr>
                <a:defRPr/>
              </a:pPr>
              <a:t>‹#›</a:t>
            </a:fld>
            <a:endParaRPr lang="zh-CN" altLang="en-US"/>
          </a:p>
        </p:txBody>
      </p:sp>
    </p:spTree>
    <p:extLst>
      <p:ext uri="{BB962C8B-B14F-4D97-AF65-F5344CB8AC3E}">
        <p14:creationId xmlns:p14="http://schemas.microsoft.com/office/powerpoint/2010/main" val="687264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7F34350B-3067-44DE-8C25-D6C1B9B0B9E6}"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92AE1CC-244D-4B06-B789-586EA12A4B35}" type="slidenum">
              <a:rPr lang="zh-CN" altLang="en-US"/>
              <a:pPr>
                <a:defRPr/>
              </a:pPr>
              <a:t>‹#›</a:t>
            </a:fld>
            <a:endParaRPr lang="zh-CN" altLang="en-US"/>
          </a:p>
        </p:txBody>
      </p:sp>
    </p:spTree>
    <p:extLst>
      <p:ext uri="{BB962C8B-B14F-4D97-AF65-F5344CB8AC3E}">
        <p14:creationId xmlns:p14="http://schemas.microsoft.com/office/powerpoint/2010/main" val="40592602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55BD93F2-838B-427F-B49C-BA5DF2754DB8}" type="datetimeFigureOut">
              <a:rPr lang="zh-CN" altLang="en-US"/>
              <a:pPr>
                <a:defRPr/>
              </a:pPr>
              <a:t>2020-10-24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5298F845-CB0F-424E-BC3E-CD2C1FEC2102}" type="slidenum">
              <a:rPr lang="zh-CN" altLang="en-US"/>
              <a:pPr>
                <a:defRPr/>
              </a:pPr>
              <a:t>‹#›</a:t>
            </a:fld>
            <a:endParaRPr lang="zh-CN" altLang="en-US"/>
          </a:p>
        </p:txBody>
      </p:sp>
    </p:spTree>
    <p:extLst>
      <p:ext uri="{BB962C8B-B14F-4D97-AF65-F5344CB8AC3E}">
        <p14:creationId xmlns:p14="http://schemas.microsoft.com/office/powerpoint/2010/main" val="1039984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7FC3708-455B-4C77-96F4-9805D7E52392}"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E0CAB13-2711-41A8-B7EE-A0554F7220D4}" type="slidenum">
              <a:rPr lang="zh-CN" altLang="en-US"/>
              <a:pPr>
                <a:defRPr/>
              </a:pPr>
              <a:t>‹#›</a:t>
            </a:fld>
            <a:endParaRPr lang="zh-CN" altLang="en-US"/>
          </a:p>
        </p:txBody>
      </p:sp>
    </p:spTree>
    <p:extLst>
      <p:ext uri="{BB962C8B-B14F-4D97-AF65-F5344CB8AC3E}">
        <p14:creationId xmlns:p14="http://schemas.microsoft.com/office/powerpoint/2010/main" val="307476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D79ECB9-DF8A-4E46-9401-382D40D2FEB9}"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04DAB19-1220-4E3C-923E-BFB4844E7373}" type="slidenum">
              <a:rPr lang="zh-CN" altLang="en-US"/>
              <a:pPr>
                <a:defRPr/>
              </a:pPr>
              <a:t>‹#›</a:t>
            </a:fld>
            <a:endParaRPr lang="zh-CN" altLang="en-US"/>
          </a:p>
        </p:txBody>
      </p:sp>
    </p:spTree>
    <p:extLst>
      <p:ext uri="{BB962C8B-B14F-4D97-AF65-F5344CB8AC3E}">
        <p14:creationId xmlns:p14="http://schemas.microsoft.com/office/powerpoint/2010/main" val="14807566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6765B8F-C52E-4529-AD89-B9BF8DB21326}"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AD3C16E-F1F9-48BD-905C-E679BF1EC454}" type="slidenum">
              <a:rPr lang="zh-CN" altLang="en-US"/>
              <a:pPr>
                <a:defRPr/>
              </a:pPr>
              <a:t>‹#›</a:t>
            </a:fld>
            <a:endParaRPr lang="zh-CN" altLang="en-US"/>
          </a:p>
        </p:txBody>
      </p:sp>
    </p:spTree>
    <p:extLst>
      <p:ext uri="{BB962C8B-B14F-4D97-AF65-F5344CB8AC3E}">
        <p14:creationId xmlns:p14="http://schemas.microsoft.com/office/powerpoint/2010/main" val="1607991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3500D55D-83AD-4ED4-BBA2-A707FCAFF959}" type="datetimeFigureOut">
              <a:rPr lang="zh-CN" altLang="en-US"/>
              <a:pPr>
                <a:defRPr/>
              </a:pPr>
              <a:t>2020-10-24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6C447D-74B3-4F8C-9724-A489D4088D44}" type="slidenum">
              <a:rPr lang="zh-CN" altLang="en-US"/>
              <a:pPr>
                <a:defRPr/>
              </a:pPr>
              <a:t>‹#›</a:t>
            </a:fld>
            <a:endParaRPr lang="zh-CN" altLang="en-US"/>
          </a:p>
        </p:txBody>
      </p:sp>
    </p:spTree>
    <p:extLst>
      <p:ext uri="{BB962C8B-B14F-4D97-AF65-F5344CB8AC3E}">
        <p14:creationId xmlns:p14="http://schemas.microsoft.com/office/powerpoint/2010/main" val="1518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0F1F98A5-05E2-40A1-9132-B6E0369DFE90}"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DF1576B-BF4D-42C3-B49E-6DA567FB3155}" type="slidenum">
              <a:rPr lang="zh-CN" altLang="en-US"/>
              <a:pPr>
                <a:defRPr/>
              </a:pPr>
              <a:t>‹#›</a:t>
            </a:fld>
            <a:endParaRPr lang="zh-CN" altLang="en-US"/>
          </a:p>
        </p:txBody>
      </p:sp>
    </p:spTree>
    <p:extLst>
      <p:ext uri="{BB962C8B-B14F-4D97-AF65-F5344CB8AC3E}">
        <p14:creationId xmlns:p14="http://schemas.microsoft.com/office/powerpoint/2010/main" val="3028345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7DC4201D-5804-489F-8074-0D6D796FFBBA}"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2E34240-5556-46D2-A3CC-44A8D416AE9F}" type="slidenum">
              <a:rPr lang="zh-CN" altLang="en-US"/>
              <a:pPr>
                <a:defRPr/>
              </a:pPr>
              <a:t>‹#›</a:t>
            </a:fld>
            <a:endParaRPr lang="zh-CN" altLang="en-US"/>
          </a:p>
        </p:txBody>
      </p:sp>
    </p:spTree>
    <p:extLst>
      <p:ext uri="{BB962C8B-B14F-4D97-AF65-F5344CB8AC3E}">
        <p14:creationId xmlns:p14="http://schemas.microsoft.com/office/powerpoint/2010/main" val="550387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FD0077FD-27E9-4CE1-97BB-7BA6671027EC}"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B299839-352E-44A5-B8B5-74A49271841A}" type="slidenum">
              <a:rPr lang="zh-CN" altLang="en-US"/>
              <a:pPr>
                <a:defRPr/>
              </a:pPr>
              <a:t>‹#›</a:t>
            </a:fld>
            <a:endParaRPr lang="zh-CN" altLang="en-US"/>
          </a:p>
        </p:txBody>
      </p:sp>
    </p:spTree>
    <p:extLst>
      <p:ext uri="{BB962C8B-B14F-4D97-AF65-F5344CB8AC3E}">
        <p14:creationId xmlns:p14="http://schemas.microsoft.com/office/powerpoint/2010/main" val="189350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54B6720D-6340-467E-B95F-93BE65DC28C1}" type="datetimeFigureOut">
              <a:rPr lang="zh-CN" altLang="en-US"/>
              <a:pPr>
                <a:defRPr/>
              </a:pPr>
              <a:t>2020-10-24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4CC7306-09DB-4EB1-90BC-0E698C4B4FF3}" type="slidenum">
              <a:rPr lang="zh-CN" altLang="en-US"/>
              <a:pPr>
                <a:defRPr/>
              </a:pPr>
              <a:t>‹#›</a:t>
            </a:fld>
            <a:endParaRPr lang="zh-CN" altLang="en-US"/>
          </a:p>
        </p:txBody>
      </p:sp>
    </p:spTree>
    <p:extLst>
      <p:ext uri="{BB962C8B-B14F-4D97-AF65-F5344CB8AC3E}">
        <p14:creationId xmlns:p14="http://schemas.microsoft.com/office/powerpoint/2010/main" val="24926280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11EE62DA-05BF-4B89-8C14-C0EE6C292343}" type="datetimeFigureOut">
              <a:rPr lang="zh-CN" altLang="en-US"/>
              <a:pPr>
                <a:defRPr/>
              </a:pPr>
              <a:t>2020-10-24</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DCBA75-B9E3-4D96-8E6A-63D542ACBA70}" type="slidenum">
              <a:rPr lang="zh-CN" altLang="en-US"/>
              <a:pPr>
                <a:defRPr/>
              </a:pPr>
              <a:t>‹#›</a:t>
            </a:fld>
            <a:endParaRPr lang="zh-CN" altLang="en-US"/>
          </a:p>
        </p:txBody>
      </p:sp>
    </p:spTree>
    <p:extLst>
      <p:ext uri="{BB962C8B-B14F-4D97-AF65-F5344CB8AC3E}">
        <p14:creationId xmlns:p14="http://schemas.microsoft.com/office/powerpoint/2010/main" val="69509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612A666F-001B-4A4C-BF15-B17B18901B13}" type="datetimeFigureOut">
              <a:rPr lang="zh-CN" altLang="en-US"/>
              <a:pPr>
                <a:defRPr/>
              </a:pPr>
              <a:t>2020-10-24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D2E54A5-8365-4D72-9182-FDBB63FAE8A5}" type="slidenum">
              <a:rPr lang="zh-CN" altLang="en-US"/>
              <a:pPr>
                <a:defRPr/>
              </a:pPr>
              <a:t>‹#›</a:t>
            </a:fld>
            <a:endParaRPr lang="zh-CN" altLang="en-US"/>
          </a:p>
        </p:txBody>
      </p:sp>
    </p:spTree>
    <p:extLst>
      <p:ext uri="{BB962C8B-B14F-4D97-AF65-F5344CB8AC3E}">
        <p14:creationId xmlns:p14="http://schemas.microsoft.com/office/powerpoint/2010/main" val="19591075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E775DD74-744E-43C6-A541-58C6C3DC81CC}" type="datetimeFigureOut">
              <a:rPr lang="zh-CN" altLang="en-US"/>
              <a:pPr>
                <a:defRPr/>
              </a:pPr>
              <a:t>2020-10-24</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C6CB02D4-37F2-4C24-BB0B-61100EB5C1CD}" type="slidenum">
              <a:rPr lang="zh-CN" altLang="en-US"/>
              <a:pPr>
                <a:defRPr/>
              </a:pPr>
              <a:t>‹#›</a:t>
            </a:fld>
            <a:endParaRPr lang="zh-CN" altLang="en-US"/>
          </a:p>
        </p:txBody>
      </p:sp>
    </p:spTree>
    <p:extLst>
      <p:ext uri="{BB962C8B-B14F-4D97-AF65-F5344CB8AC3E}">
        <p14:creationId xmlns:p14="http://schemas.microsoft.com/office/powerpoint/2010/main" val="5050377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50C16F4C-6066-4C56-8108-1F55B74A9713}" type="datetimeFigureOut">
              <a:rPr lang="zh-CN" altLang="en-US"/>
              <a:pPr>
                <a:defRPr/>
              </a:pPr>
              <a:t>2020-10-24</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79F550EC-513E-45B1-A40E-050892730827}" type="slidenum">
              <a:rPr lang="zh-CN" altLang="en-US"/>
              <a:pPr>
                <a:defRPr/>
              </a:pPr>
              <a:t>‹#›</a:t>
            </a:fld>
            <a:endParaRPr lang="zh-CN" altLang="en-US"/>
          </a:p>
        </p:txBody>
      </p:sp>
    </p:spTree>
    <p:extLst>
      <p:ext uri="{BB962C8B-B14F-4D97-AF65-F5344CB8AC3E}">
        <p14:creationId xmlns:p14="http://schemas.microsoft.com/office/powerpoint/2010/main" val="411341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6C1107E-7834-4249-8A20-A8771CEC4E73}" type="datetimeFigureOut">
              <a:rPr lang="zh-CN" altLang="en-US"/>
              <a:pPr>
                <a:defRPr/>
              </a:pPr>
              <a:t>2020-10-24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1FAB6441-C611-4752-BB72-CDC1DAD89AAB}" type="slidenum">
              <a:rPr lang="zh-CN" altLang="en-US"/>
              <a:pPr>
                <a:defRPr/>
              </a:pPr>
              <a:t>‹#›</a:t>
            </a:fld>
            <a:endParaRPr lang="zh-CN" altLang="en-US"/>
          </a:p>
        </p:txBody>
      </p:sp>
    </p:spTree>
    <p:extLst>
      <p:ext uri="{BB962C8B-B14F-4D97-AF65-F5344CB8AC3E}">
        <p14:creationId xmlns:p14="http://schemas.microsoft.com/office/powerpoint/2010/main" val="28781166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CEDEEEAF-D4B5-41C1-AA5B-F545B44AFEDE}" type="datetimeFigureOut">
              <a:rPr lang="zh-CN" altLang="en-US"/>
              <a:pPr>
                <a:defRPr/>
              </a:pPr>
              <a:t>2020-10-24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C630A42-30E9-4516-8E3B-4F2D6BC492D9}" type="slidenum">
              <a:rPr lang="zh-CN" altLang="en-US"/>
              <a:pPr>
                <a:defRPr/>
              </a:pPr>
              <a:t>‹#›</a:t>
            </a:fld>
            <a:endParaRPr lang="zh-CN" altLang="en-US"/>
          </a:p>
        </p:txBody>
      </p:sp>
    </p:spTree>
    <p:extLst>
      <p:ext uri="{BB962C8B-B14F-4D97-AF65-F5344CB8AC3E}">
        <p14:creationId xmlns:p14="http://schemas.microsoft.com/office/powerpoint/2010/main" val="960801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58D71282-A39B-4993-9675-B89BF27541F2}"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85418B-240F-4715-8BF4-5FA2B6E767AE}" type="slidenum">
              <a:rPr lang="zh-CN" altLang="en-US"/>
              <a:pPr>
                <a:defRPr/>
              </a:pPr>
              <a:t>‹#›</a:t>
            </a:fld>
            <a:endParaRPr lang="zh-CN" altLang="en-US"/>
          </a:p>
        </p:txBody>
      </p:sp>
    </p:spTree>
    <p:extLst>
      <p:ext uri="{BB962C8B-B14F-4D97-AF65-F5344CB8AC3E}">
        <p14:creationId xmlns:p14="http://schemas.microsoft.com/office/powerpoint/2010/main" val="3447264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6744F805-C595-4156-B661-2C2C127F9586}"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253C61A2-3F29-4FAA-9506-902950EAE2BE}" type="slidenum">
              <a:rPr lang="zh-CN" altLang="en-US"/>
              <a:pPr>
                <a:defRPr/>
              </a:pPr>
              <a:t>‹#›</a:t>
            </a:fld>
            <a:endParaRPr lang="zh-CN" altLang="en-US"/>
          </a:p>
        </p:txBody>
      </p:sp>
    </p:spTree>
    <p:extLst>
      <p:ext uri="{BB962C8B-B14F-4D97-AF65-F5344CB8AC3E}">
        <p14:creationId xmlns:p14="http://schemas.microsoft.com/office/powerpoint/2010/main" val="1993458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a:ln/>
        </p:spPr>
        <p:txBody>
          <a:bodyPr/>
          <a:lstStyle>
            <a:lvl1pPr>
              <a:defRPr/>
            </a:lvl1pPr>
          </a:lstStyle>
          <a:p>
            <a:pPr>
              <a:defRPr/>
            </a:pPr>
            <a:fld id="{2E038373-4D17-4125-A153-75DB58106826}" type="datetimeFigureOut">
              <a:rPr lang="zh-CN" altLang="en-US"/>
              <a:pPr>
                <a:defRPr/>
              </a:pPr>
              <a:t>2020-10-24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79B181B0-B614-40F0-A245-1DA47D32D169}" type="slidenum">
              <a:rPr lang="zh-CN" altLang="en-US"/>
              <a:pPr>
                <a:defRPr/>
              </a:pPr>
              <a:t>‹#›</a:t>
            </a:fld>
            <a:endParaRPr lang="zh-CN" altLang="en-US"/>
          </a:p>
        </p:txBody>
      </p:sp>
    </p:spTree>
    <p:extLst>
      <p:ext uri="{BB962C8B-B14F-4D97-AF65-F5344CB8AC3E}">
        <p14:creationId xmlns:p14="http://schemas.microsoft.com/office/powerpoint/2010/main" val="3187810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E7696808-FB36-4EBA-8D36-87151E0A6B3F}" type="datetimeFigureOut">
              <a:rPr lang="zh-CN" altLang="en-US"/>
              <a:pPr>
                <a:defRPr/>
              </a:pPr>
              <a:t>2020-10-24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F7939572-AEFC-458A-A601-BA6A9B8D95FB}" type="slidenum">
              <a:rPr lang="zh-CN" altLang="en-US"/>
              <a:pPr>
                <a:defRPr/>
              </a:pPr>
              <a:t>‹#›</a:t>
            </a:fld>
            <a:endParaRPr lang="zh-CN" altLang="en-US"/>
          </a:p>
        </p:txBody>
      </p:sp>
    </p:spTree>
    <p:extLst>
      <p:ext uri="{BB962C8B-B14F-4D97-AF65-F5344CB8AC3E}">
        <p14:creationId xmlns:p14="http://schemas.microsoft.com/office/powerpoint/2010/main" val="10838892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F5EDE0E8-1983-43CD-A810-2A7375669F7F}" type="datetimeFigureOut">
              <a:rPr lang="zh-CN" altLang="en-US"/>
              <a:pPr>
                <a:defRPr/>
              </a:pPr>
              <a:t>2020-10-24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51E67450-27D8-4923-AE56-CE8171B0CC54}" type="slidenum">
              <a:rPr lang="zh-CN" altLang="en-US"/>
              <a:pPr>
                <a:defRPr/>
              </a:pPr>
              <a:t>‹#›</a:t>
            </a:fld>
            <a:endParaRPr lang="zh-CN" altLang="en-US"/>
          </a:p>
        </p:txBody>
      </p:sp>
    </p:spTree>
    <p:extLst>
      <p:ext uri="{BB962C8B-B14F-4D97-AF65-F5344CB8AC3E}">
        <p14:creationId xmlns:p14="http://schemas.microsoft.com/office/powerpoint/2010/main" val="4095410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a:ln/>
        </p:spPr>
        <p:txBody>
          <a:bodyPr/>
          <a:lstStyle>
            <a:lvl1pPr>
              <a:defRPr/>
            </a:lvl1pPr>
          </a:lstStyle>
          <a:p>
            <a:pPr>
              <a:defRPr/>
            </a:pPr>
            <a:fld id="{F14B9E68-9F2B-46FD-BEB4-A992D56CEDA1}" type="datetimeFigureOut">
              <a:rPr lang="zh-CN" altLang="en-US"/>
              <a:pPr>
                <a:defRPr/>
              </a:pPr>
              <a:t>2020-10-24</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2EEAFE65-218C-44C8-971D-4C6BDA66617E}" type="slidenum">
              <a:rPr lang="zh-CN" altLang="en-US"/>
              <a:pPr>
                <a:defRPr/>
              </a:pPr>
              <a:t>‹#›</a:t>
            </a:fld>
            <a:endParaRPr lang="zh-CN" altLang="en-US"/>
          </a:p>
        </p:txBody>
      </p:sp>
    </p:spTree>
    <p:extLst>
      <p:ext uri="{BB962C8B-B14F-4D97-AF65-F5344CB8AC3E}">
        <p14:creationId xmlns:p14="http://schemas.microsoft.com/office/powerpoint/2010/main" val="235288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C9FBDFC7-9500-4623-880F-2804ED790633}" type="datetimeFigureOut">
              <a:rPr lang="zh-CN" altLang="en-US"/>
              <a:pPr>
                <a:defRPr/>
              </a:pPr>
              <a:t>2020-10-24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222D4BFC-0B1D-4642-8790-92686A0155C8}" type="slidenum">
              <a:rPr lang="zh-CN" altLang="en-US"/>
              <a:pPr>
                <a:defRPr/>
              </a:pPr>
              <a:t>‹#›</a:t>
            </a:fld>
            <a:endParaRPr lang="zh-CN" altLang="en-US"/>
          </a:p>
        </p:txBody>
      </p:sp>
    </p:spTree>
    <p:extLst>
      <p:ext uri="{BB962C8B-B14F-4D97-AF65-F5344CB8AC3E}">
        <p14:creationId xmlns:p14="http://schemas.microsoft.com/office/powerpoint/2010/main" val="8527642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a:ln/>
        </p:spPr>
        <p:txBody>
          <a:bodyPr/>
          <a:lstStyle>
            <a:lvl1pPr>
              <a:defRPr/>
            </a:lvl1pPr>
          </a:lstStyle>
          <a:p>
            <a:pPr>
              <a:defRPr/>
            </a:pPr>
            <a:fld id="{EAB90307-7F42-4B81-B6F6-9F0DA122F7C7}" type="datetimeFigureOut">
              <a:rPr lang="zh-CN" altLang="en-US"/>
              <a:pPr>
                <a:defRPr/>
              </a:pPr>
              <a:t>2020-10-24</a:t>
            </a:fld>
            <a:endParaRPr lang="zh-CN" altLang="en-US"/>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10CA13A4-1530-46C8-A6A4-287F8DCA4E51}" type="slidenum">
              <a:rPr lang="zh-CN" altLang="en-US"/>
              <a:pPr>
                <a:defRPr/>
              </a:pPr>
              <a:t>‹#›</a:t>
            </a:fld>
            <a:endParaRPr lang="zh-CN" altLang="en-US"/>
          </a:p>
        </p:txBody>
      </p:sp>
    </p:spTree>
    <p:extLst>
      <p:ext uri="{BB962C8B-B14F-4D97-AF65-F5344CB8AC3E}">
        <p14:creationId xmlns:p14="http://schemas.microsoft.com/office/powerpoint/2010/main" val="479237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a:ln/>
        </p:spPr>
        <p:txBody>
          <a:bodyPr/>
          <a:lstStyle>
            <a:lvl1pPr>
              <a:defRPr/>
            </a:lvl1pPr>
          </a:lstStyle>
          <a:p>
            <a:pPr>
              <a:defRPr/>
            </a:pPr>
            <a:fld id="{06DE056A-FF48-41B0-A803-A598062AF77D}" type="datetimeFigureOut">
              <a:rPr lang="zh-CN" altLang="en-US"/>
              <a:pPr>
                <a:defRPr/>
              </a:pPr>
              <a:t>2020-10-24</a:t>
            </a:fld>
            <a:endParaRPr lang="zh-CN" altLang="en-US"/>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CF85757E-D1A0-4581-BEE6-9E3E2361F5B8}" type="slidenum">
              <a:rPr lang="zh-CN" altLang="en-US"/>
              <a:pPr>
                <a:defRPr/>
              </a:pPr>
              <a:t>‹#›</a:t>
            </a:fld>
            <a:endParaRPr lang="zh-CN" altLang="en-US"/>
          </a:p>
        </p:txBody>
      </p:sp>
    </p:spTree>
    <p:extLst>
      <p:ext uri="{BB962C8B-B14F-4D97-AF65-F5344CB8AC3E}">
        <p14:creationId xmlns:p14="http://schemas.microsoft.com/office/powerpoint/2010/main" val="2982569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5F81C35E-E7D3-4469-947C-2425E5EE580C}" type="datetimeFigureOut">
              <a:rPr lang="zh-CN" altLang="en-US"/>
              <a:pPr>
                <a:defRPr/>
              </a:pPr>
              <a:t>2020-10-24</a:t>
            </a:fld>
            <a:endParaRPr lang="zh-CN" altLang="en-US"/>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FB1CA751-CCAC-4931-87F9-D7F5D3C10C69}" type="slidenum">
              <a:rPr lang="zh-CN" altLang="en-US"/>
              <a:pPr>
                <a:defRPr/>
              </a:pPr>
              <a:t>‹#›</a:t>
            </a:fld>
            <a:endParaRPr lang="zh-CN" altLang="en-US"/>
          </a:p>
        </p:txBody>
      </p:sp>
    </p:spTree>
    <p:extLst>
      <p:ext uri="{BB962C8B-B14F-4D97-AF65-F5344CB8AC3E}">
        <p14:creationId xmlns:p14="http://schemas.microsoft.com/office/powerpoint/2010/main" val="37218506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0ED69449-315C-42C2-B188-11FBC31149B5}" type="datetimeFigureOut">
              <a:rPr lang="zh-CN" altLang="en-US"/>
              <a:pPr>
                <a:defRPr/>
              </a:pPr>
              <a:t>2020-10-24</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AFDB3E85-1BC6-4DBD-B167-70EF980489DD}" type="slidenum">
              <a:rPr lang="zh-CN" altLang="en-US"/>
              <a:pPr>
                <a:defRPr/>
              </a:pPr>
              <a:t>‹#›</a:t>
            </a:fld>
            <a:endParaRPr lang="zh-CN" altLang="en-US"/>
          </a:p>
        </p:txBody>
      </p:sp>
    </p:spTree>
    <p:extLst>
      <p:ext uri="{BB962C8B-B14F-4D97-AF65-F5344CB8AC3E}">
        <p14:creationId xmlns:p14="http://schemas.microsoft.com/office/powerpoint/2010/main" val="4901625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662F8D1C-9B98-4BAA-93B8-BC29C21FDE4C}" type="datetimeFigureOut">
              <a:rPr lang="zh-CN" altLang="en-US"/>
              <a:pPr>
                <a:defRPr/>
              </a:pPr>
              <a:t>2020-10-24</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04F944BA-E526-49C2-A930-104DF4BF6491}" type="slidenum">
              <a:rPr lang="zh-CN" altLang="en-US"/>
              <a:pPr>
                <a:defRPr/>
              </a:pPr>
              <a:t>‹#›</a:t>
            </a:fld>
            <a:endParaRPr lang="zh-CN" altLang="en-US"/>
          </a:p>
        </p:txBody>
      </p:sp>
    </p:spTree>
    <p:extLst>
      <p:ext uri="{BB962C8B-B14F-4D97-AF65-F5344CB8AC3E}">
        <p14:creationId xmlns:p14="http://schemas.microsoft.com/office/powerpoint/2010/main" val="1999086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172E5463-364A-415D-A2F4-15C4E0C1CF7F}" type="datetimeFigureOut">
              <a:rPr lang="zh-CN" altLang="en-US"/>
              <a:pPr>
                <a:defRPr/>
              </a:pPr>
              <a:t>2020-10-24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BE843DF4-2F2C-43E1-8075-96C1720FCE39}" type="slidenum">
              <a:rPr lang="zh-CN" altLang="en-US"/>
              <a:pPr>
                <a:defRPr/>
              </a:pPr>
              <a:t>‹#›</a:t>
            </a:fld>
            <a:endParaRPr lang="zh-CN" altLang="en-US"/>
          </a:p>
        </p:txBody>
      </p:sp>
    </p:spTree>
    <p:extLst>
      <p:ext uri="{BB962C8B-B14F-4D97-AF65-F5344CB8AC3E}">
        <p14:creationId xmlns:p14="http://schemas.microsoft.com/office/powerpoint/2010/main" val="1045717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D19F3F6D-E770-451C-A93F-911BAE0958FA}" type="datetimeFigureOut">
              <a:rPr lang="zh-CN" altLang="en-US"/>
              <a:pPr>
                <a:defRPr/>
              </a:pPr>
              <a:t>2020-10-24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E52CE2C9-FBB2-4C9B-8922-2330AD8F1F6F}" type="slidenum">
              <a:rPr lang="zh-CN" altLang="en-US"/>
              <a:pPr>
                <a:defRPr/>
              </a:pPr>
              <a:t>‹#›</a:t>
            </a:fld>
            <a:endParaRPr lang="zh-CN" altLang="en-US"/>
          </a:p>
        </p:txBody>
      </p:sp>
    </p:spTree>
    <p:extLst>
      <p:ext uri="{BB962C8B-B14F-4D97-AF65-F5344CB8AC3E}">
        <p14:creationId xmlns:p14="http://schemas.microsoft.com/office/powerpoint/2010/main" val="37554960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a:ln/>
        </p:spPr>
        <p:txBody>
          <a:bodyPr/>
          <a:lstStyle>
            <a:lvl1pPr>
              <a:defRPr/>
            </a:lvl1pPr>
          </a:lstStyle>
          <a:p>
            <a:pPr>
              <a:defRPr/>
            </a:pPr>
            <a:fld id="{18C97D75-64ED-4A27-95D3-9AA88D30261E}" type="datetimeFigureOut">
              <a:rPr lang="zh-CN" altLang="en-US"/>
              <a:pPr>
                <a:defRPr/>
              </a:pPr>
              <a:t>2020-10-24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CE9CB7E-7A58-4FE8-BD97-FBC7F0E89A02}" type="slidenum">
              <a:rPr lang="zh-CN" altLang="en-US"/>
              <a:pPr>
                <a:defRPr/>
              </a:pPr>
              <a:t>‹#›</a:t>
            </a:fld>
            <a:endParaRPr lang="zh-CN" altLang="en-US"/>
          </a:p>
        </p:txBody>
      </p:sp>
    </p:spTree>
    <p:extLst>
      <p:ext uri="{BB962C8B-B14F-4D97-AF65-F5344CB8AC3E}">
        <p14:creationId xmlns:p14="http://schemas.microsoft.com/office/powerpoint/2010/main" val="26517394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E7670809-928C-4EA6-9EE7-FC76850FC68D}" type="datetimeFigureOut">
              <a:rPr lang="zh-CN" altLang="en-US"/>
              <a:pPr>
                <a:defRPr/>
              </a:pPr>
              <a:t>2020-10-24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72BEB05-DA66-4992-AE96-02274E84FDF9}" type="slidenum">
              <a:rPr lang="zh-CN" altLang="en-US"/>
              <a:pPr>
                <a:defRPr/>
              </a:pPr>
              <a:t>‹#›</a:t>
            </a:fld>
            <a:endParaRPr lang="zh-CN" altLang="en-US"/>
          </a:p>
        </p:txBody>
      </p:sp>
    </p:spTree>
    <p:extLst>
      <p:ext uri="{BB962C8B-B14F-4D97-AF65-F5344CB8AC3E}">
        <p14:creationId xmlns:p14="http://schemas.microsoft.com/office/powerpoint/2010/main" val="21471474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E8269F11-37C6-40AD-8554-A8A37C9B70CB}" type="datetimeFigureOut">
              <a:rPr lang="zh-CN" altLang="en-US"/>
              <a:pPr>
                <a:defRPr/>
              </a:pPr>
              <a:t>2020-10-24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34AF100A-D4BD-4415-BC5B-E066CC423F65}" type="slidenum">
              <a:rPr lang="zh-CN" altLang="en-US"/>
              <a:pPr>
                <a:defRPr/>
              </a:pPr>
              <a:t>‹#›</a:t>
            </a:fld>
            <a:endParaRPr lang="zh-CN" altLang="en-US"/>
          </a:p>
        </p:txBody>
      </p:sp>
    </p:spTree>
    <p:extLst>
      <p:ext uri="{BB962C8B-B14F-4D97-AF65-F5344CB8AC3E}">
        <p14:creationId xmlns:p14="http://schemas.microsoft.com/office/powerpoint/2010/main" val="2033136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7B922AF-2D79-44DC-8887-05E5D10022BF}" type="datetimeFigureOut">
              <a:rPr lang="zh-CN" altLang="en-US"/>
              <a:pPr>
                <a:defRPr/>
              </a:pPr>
              <a:t>2020-10-24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0E1403C-2ACC-4EA5-B3F6-D5A6709EB2A9}" type="slidenum">
              <a:rPr lang="zh-CN" altLang="en-US"/>
              <a:pPr>
                <a:defRPr/>
              </a:pPr>
              <a:t>‹#›</a:t>
            </a:fld>
            <a:endParaRPr lang="zh-CN" altLang="en-US"/>
          </a:p>
        </p:txBody>
      </p:sp>
    </p:spTree>
    <p:extLst>
      <p:ext uri="{BB962C8B-B14F-4D97-AF65-F5344CB8AC3E}">
        <p14:creationId xmlns:p14="http://schemas.microsoft.com/office/powerpoint/2010/main" val="1165033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a:ln/>
        </p:spPr>
        <p:txBody>
          <a:bodyPr/>
          <a:lstStyle>
            <a:lvl1pPr>
              <a:defRPr/>
            </a:lvl1pPr>
          </a:lstStyle>
          <a:p>
            <a:pPr>
              <a:defRPr/>
            </a:pPr>
            <a:fld id="{4E7FFAFB-3A1A-47F1-9CD8-7F75044DD751}" type="datetimeFigureOut">
              <a:rPr lang="zh-CN" altLang="en-US"/>
              <a:pPr>
                <a:defRPr/>
              </a:pPr>
              <a:t>2020-10-24</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D4D896DF-3061-40E4-93B5-4836CBDE2FC5}" type="slidenum">
              <a:rPr lang="zh-CN" altLang="en-US"/>
              <a:pPr>
                <a:defRPr/>
              </a:pPr>
              <a:t>‹#›</a:t>
            </a:fld>
            <a:endParaRPr lang="zh-CN" altLang="en-US"/>
          </a:p>
        </p:txBody>
      </p:sp>
    </p:spTree>
    <p:extLst>
      <p:ext uri="{BB962C8B-B14F-4D97-AF65-F5344CB8AC3E}">
        <p14:creationId xmlns:p14="http://schemas.microsoft.com/office/powerpoint/2010/main" val="36284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a:ln/>
        </p:spPr>
        <p:txBody>
          <a:bodyPr/>
          <a:lstStyle>
            <a:lvl1pPr>
              <a:defRPr/>
            </a:lvl1pPr>
          </a:lstStyle>
          <a:p>
            <a:pPr>
              <a:defRPr/>
            </a:pPr>
            <a:fld id="{348CDAF8-0344-464B-B4A9-B9DC234966CA}" type="datetimeFigureOut">
              <a:rPr lang="zh-CN" altLang="en-US"/>
              <a:pPr>
                <a:defRPr/>
              </a:pPr>
              <a:t>2020-10-24</a:t>
            </a:fld>
            <a:endParaRPr lang="zh-CN" alt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2BB8BD0E-3993-44F4-BE6D-8677063492EC}" type="slidenum">
              <a:rPr lang="zh-CN" altLang="en-US"/>
              <a:pPr>
                <a:defRPr/>
              </a:pPr>
              <a:t>‹#›</a:t>
            </a:fld>
            <a:endParaRPr lang="zh-CN" altLang="en-US"/>
          </a:p>
        </p:txBody>
      </p:sp>
    </p:spTree>
    <p:extLst>
      <p:ext uri="{BB962C8B-B14F-4D97-AF65-F5344CB8AC3E}">
        <p14:creationId xmlns:p14="http://schemas.microsoft.com/office/powerpoint/2010/main" val="665157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a:ln/>
        </p:spPr>
        <p:txBody>
          <a:bodyPr/>
          <a:lstStyle>
            <a:lvl1pPr>
              <a:defRPr/>
            </a:lvl1pPr>
          </a:lstStyle>
          <a:p>
            <a:pPr>
              <a:defRPr/>
            </a:pPr>
            <a:fld id="{5AA6B075-7C40-419E-8089-CC926DBBAF50}" type="datetimeFigureOut">
              <a:rPr lang="zh-CN" altLang="en-US"/>
              <a:pPr>
                <a:defRPr/>
              </a:pPr>
              <a:t>2020-10-24</a:t>
            </a:fld>
            <a:endParaRPr lang="zh-CN" alt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8761B732-4C77-4500-A681-3EE97262BC3A}" type="slidenum">
              <a:rPr lang="zh-CN" altLang="en-US"/>
              <a:pPr>
                <a:defRPr/>
              </a:pPr>
              <a:t>‹#›</a:t>
            </a:fld>
            <a:endParaRPr lang="zh-CN" altLang="en-US"/>
          </a:p>
        </p:txBody>
      </p:sp>
    </p:spTree>
    <p:extLst>
      <p:ext uri="{BB962C8B-B14F-4D97-AF65-F5344CB8AC3E}">
        <p14:creationId xmlns:p14="http://schemas.microsoft.com/office/powerpoint/2010/main" val="1131552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2A165F21-9CA8-401A-9E27-F13D5FA9FB19}" type="datetimeFigureOut">
              <a:rPr lang="zh-CN" altLang="en-US"/>
              <a:pPr>
                <a:defRPr/>
              </a:pPr>
              <a:t>2020-10-24</a:t>
            </a:fld>
            <a:endParaRPr lang="zh-CN" alt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B5D06E40-419F-48D4-82F3-05D443C95956}" type="slidenum">
              <a:rPr lang="zh-CN" altLang="en-US"/>
              <a:pPr>
                <a:defRPr/>
              </a:pPr>
              <a:t>‹#›</a:t>
            </a:fld>
            <a:endParaRPr lang="zh-CN" altLang="en-US"/>
          </a:p>
        </p:txBody>
      </p:sp>
    </p:spTree>
    <p:extLst>
      <p:ext uri="{BB962C8B-B14F-4D97-AF65-F5344CB8AC3E}">
        <p14:creationId xmlns:p14="http://schemas.microsoft.com/office/powerpoint/2010/main" val="14394875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80F15429-63EE-4521-A602-986F191568C6}" type="datetimeFigureOut">
              <a:rPr lang="zh-CN" altLang="en-US"/>
              <a:pPr>
                <a:defRPr/>
              </a:pPr>
              <a:t>2020-10-24</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107D073E-6376-4959-95C4-11A7881471D4}" type="slidenum">
              <a:rPr lang="zh-CN" altLang="en-US"/>
              <a:pPr>
                <a:defRPr/>
              </a:pPr>
              <a:t>‹#›</a:t>
            </a:fld>
            <a:endParaRPr lang="zh-CN" altLang="en-US"/>
          </a:p>
        </p:txBody>
      </p:sp>
    </p:spTree>
    <p:extLst>
      <p:ext uri="{BB962C8B-B14F-4D97-AF65-F5344CB8AC3E}">
        <p14:creationId xmlns:p14="http://schemas.microsoft.com/office/powerpoint/2010/main" val="24974601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A8F525DD-AE07-43D2-B37D-ADEBDB45E487}" type="datetimeFigureOut">
              <a:rPr lang="zh-CN" altLang="en-US"/>
              <a:pPr>
                <a:defRPr/>
              </a:pPr>
              <a:t>2020-10-24</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5CF71718-FDF2-4D2D-9CC2-70D981D2051C}" type="slidenum">
              <a:rPr lang="zh-CN" altLang="en-US"/>
              <a:pPr>
                <a:defRPr/>
              </a:pPr>
              <a:t>‹#›</a:t>
            </a:fld>
            <a:endParaRPr lang="zh-CN" altLang="en-US"/>
          </a:p>
        </p:txBody>
      </p:sp>
    </p:spTree>
    <p:extLst>
      <p:ext uri="{BB962C8B-B14F-4D97-AF65-F5344CB8AC3E}">
        <p14:creationId xmlns:p14="http://schemas.microsoft.com/office/powerpoint/2010/main" val="2980048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392F8C3C-14CA-4F40-9E3B-EF18D4207765}" type="datetimeFigureOut">
              <a:rPr lang="zh-CN" altLang="en-US"/>
              <a:pPr>
                <a:defRPr/>
              </a:pPr>
              <a:t>2020-10-24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1897B1B-FA26-4504-836B-E496D45BDCAC}" type="slidenum">
              <a:rPr lang="zh-CN" altLang="en-US"/>
              <a:pPr>
                <a:defRPr/>
              </a:pPr>
              <a:t>‹#›</a:t>
            </a:fld>
            <a:endParaRPr lang="zh-CN" altLang="en-US"/>
          </a:p>
        </p:txBody>
      </p:sp>
    </p:spTree>
    <p:extLst>
      <p:ext uri="{BB962C8B-B14F-4D97-AF65-F5344CB8AC3E}">
        <p14:creationId xmlns:p14="http://schemas.microsoft.com/office/powerpoint/2010/main" val="27720322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0CF7648E-326F-4D6F-AA01-C3E435F4DDFA}" type="datetimeFigureOut">
              <a:rPr lang="zh-CN" altLang="en-US"/>
              <a:pPr>
                <a:defRPr/>
              </a:pPr>
              <a:t>2020-10-24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11C0E89-F8F2-47C7-95E2-B289824A70B4}" type="slidenum">
              <a:rPr lang="zh-CN" altLang="en-US"/>
              <a:pPr>
                <a:defRPr/>
              </a:pPr>
              <a:t>‹#›</a:t>
            </a:fld>
            <a:endParaRPr lang="zh-CN" altLang="en-US"/>
          </a:p>
        </p:txBody>
      </p:sp>
    </p:spTree>
    <p:extLst>
      <p:ext uri="{BB962C8B-B14F-4D97-AF65-F5344CB8AC3E}">
        <p14:creationId xmlns:p14="http://schemas.microsoft.com/office/powerpoint/2010/main" val="19218299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a:ln/>
        </p:spPr>
        <p:txBody>
          <a:bodyPr/>
          <a:lstStyle>
            <a:lvl1pPr>
              <a:defRPr/>
            </a:lvl1pPr>
          </a:lstStyle>
          <a:p>
            <a:pPr>
              <a:defRPr/>
            </a:pPr>
            <a:fld id="{B024F453-D11B-4F86-9340-C301D08C68B9}" type="datetimeFigureOut">
              <a:rPr lang="zh-CN" altLang="en-US"/>
              <a:pPr>
                <a:defRPr/>
              </a:pPr>
              <a:t>2020-10-24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AE6011E-047D-4B8E-9AED-43F1CD92A6CD}" type="slidenum">
              <a:rPr lang="zh-CN" altLang="en-US"/>
              <a:pPr>
                <a:defRPr/>
              </a:pPr>
              <a:t>‹#›</a:t>
            </a:fld>
            <a:endParaRPr lang="zh-CN" altLang="en-US"/>
          </a:p>
        </p:txBody>
      </p:sp>
    </p:spTree>
    <p:extLst>
      <p:ext uri="{BB962C8B-B14F-4D97-AF65-F5344CB8AC3E}">
        <p14:creationId xmlns:p14="http://schemas.microsoft.com/office/powerpoint/2010/main" val="19136218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01DAF3F8-12AB-4DD7-88FD-4DEC95F61558}" type="datetimeFigureOut">
              <a:rPr lang="zh-CN" altLang="en-US"/>
              <a:pPr>
                <a:defRPr/>
              </a:pPr>
              <a:t>2020-10-24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B312CC65-C74B-4887-8AF9-4ADDA58B427D}" type="slidenum">
              <a:rPr lang="zh-CN" altLang="en-US"/>
              <a:pPr>
                <a:defRPr/>
              </a:pPr>
              <a:t>‹#›</a:t>
            </a:fld>
            <a:endParaRPr lang="zh-CN" altLang="en-US"/>
          </a:p>
        </p:txBody>
      </p:sp>
    </p:spTree>
    <p:extLst>
      <p:ext uri="{BB962C8B-B14F-4D97-AF65-F5344CB8AC3E}">
        <p14:creationId xmlns:p14="http://schemas.microsoft.com/office/powerpoint/2010/main" val="134602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CBC02F-52A8-460A-BCE4-6E6F0EAB917B}"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2AF1367-FA5E-4FAF-A1F3-21F244A20448}" type="slidenum">
              <a:rPr lang="zh-CN" altLang="en-US"/>
              <a:pPr>
                <a:defRPr/>
              </a:pPr>
              <a:t>‹#›</a:t>
            </a:fld>
            <a:endParaRPr lang="zh-CN" altLang="en-US"/>
          </a:p>
        </p:txBody>
      </p:sp>
    </p:spTree>
    <p:extLst>
      <p:ext uri="{BB962C8B-B14F-4D97-AF65-F5344CB8AC3E}">
        <p14:creationId xmlns:p14="http://schemas.microsoft.com/office/powerpoint/2010/main" val="1513000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24823D5B-33D5-4985-9FBE-E67B0CC8FD45}" type="datetimeFigureOut">
              <a:rPr lang="zh-CN" altLang="en-US"/>
              <a:pPr>
                <a:defRPr/>
              </a:pPr>
              <a:t>2020-10-24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4850402-74E2-4617-93DD-99B9AC3CCBD6}" type="slidenum">
              <a:rPr lang="zh-CN" altLang="en-US"/>
              <a:pPr>
                <a:defRPr/>
              </a:pPr>
              <a:t>‹#›</a:t>
            </a:fld>
            <a:endParaRPr lang="zh-CN" altLang="en-US"/>
          </a:p>
        </p:txBody>
      </p:sp>
    </p:spTree>
    <p:extLst>
      <p:ext uri="{BB962C8B-B14F-4D97-AF65-F5344CB8AC3E}">
        <p14:creationId xmlns:p14="http://schemas.microsoft.com/office/powerpoint/2010/main" val="12844455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a:ln/>
        </p:spPr>
        <p:txBody>
          <a:bodyPr/>
          <a:lstStyle>
            <a:lvl1pPr>
              <a:defRPr/>
            </a:lvl1pPr>
          </a:lstStyle>
          <a:p>
            <a:pPr>
              <a:defRPr/>
            </a:pPr>
            <a:fld id="{45F6912C-359F-47D8-A387-BC345B60243B}" type="datetimeFigureOut">
              <a:rPr lang="zh-CN" altLang="en-US"/>
              <a:pPr>
                <a:defRPr/>
              </a:pPr>
              <a:t>2020-10-24</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79EC748-5F52-4B53-85CC-A56F84C815CF}" type="slidenum">
              <a:rPr lang="zh-CN" altLang="en-US"/>
              <a:pPr>
                <a:defRPr/>
              </a:pPr>
              <a:t>‹#›</a:t>
            </a:fld>
            <a:endParaRPr lang="zh-CN" altLang="en-US"/>
          </a:p>
        </p:txBody>
      </p:sp>
    </p:spTree>
    <p:extLst>
      <p:ext uri="{BB962C8B-B14F-4D97-AF65-F5344CB8AC3E}">
        <p14:creationId xmlns:p14="http://schemas.microsoft.com/office/powerpoint/2010/main" val="33580078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a:ln/>
        </p:spPr>
        <p:txBody>
          <a:bodyPr/>
          <a:lstStyle>
            <a:lvl1pPr>
              <a:defRPr/>
            </a:lvl1pPr>
          </a:lstStyle>
          <a:p>
            <a:pPr>
              <a:defRPr/>
            </a:pPr>
            <a:fld id="{C3E5CE4A-C5F7-40FC-B310-47428FC1C9F1}" type="datetimeFigureOut">
              <a:rPr lang="zh-CN" altLang="en-US"/>
              <a:pPr>
                <a:defRPr/>
              </a:pPr>
              <a:t>2020-10-24</a:t>
            </a:fld>
            <a:endParaRPr lang="zh-CN" altLang="en-US"/>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27D8D115-0825-4F97-8A50-760C284CE6CC}" type="slidenum">
              <a:rPr lang="zh-CN" altLang="en-US"/>
              <a:pPr>
                <a:defRPr/>
              </a:pPr>
              <a:t>‹#›</a:t>
            </a:fld>
            <a:endParaRPr lang="zh-CN" altLang="en-US"/>
          </a:p>
        </p:txBody>
      </p:sp>
    </p:spTree>
    <p:extLst>
      <p:ext uri="{BB962C8B-B14F-4D97-AF65-F5344CB8AC3E}">
        <p14:creationId xmlns:p14="http://schemas.microsoft.com/office/powerpoint/2010/main" val="35694182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a:ln/>
        </p:spPr>
        <p:txBody>
          <a:bodyPr/>
          <a:lstStyle>
            <a:lvl1pPr>
              <a:defRPr/>
            </a:lvl1pPr>
          </a:lstStyle>
          <a:p>
            <a:pPr>
              <a:defRPr/>
            </a:pPr>
            <a:fld id="{85E975B0-9375-47CF-8121-AF3A4023E881}" type="datetimeFigureOut">
              <a:rPr lang="zh-CN" altLang="en-US"/>
              <a:pPr>
                <a:defRPr/>
              </a:pPr>
              <a:t>2020-10-24</a:t>
            </a:fld>
            <a:endParaRPr lang="zh-CN" altLang="en-US"/>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FB48AC6A-FC3C-4FBD-9E93-E014429FBDB1}" type="slidenum">
              <a:rPr lang="zh-CN" altLang="en-US"/>
              <a:pPr>
                <a:defRPr/>
              </a:pPr>
              <a:t>‹#›</a:t>
            </a:fld>
            <a:endParaRPr lang="zh-CN" altLang="en-US"/>
          </a:p>
        </p:txBody>
      </p:sp>
    </p:spTree>
    <p:extLst>
      <p:ext uri="{BB962C8B-B14F-4D97-AF65-F5344CB8AC3E}">
        <p14:creationId xmlns:p14="http://schemas.microsoft.com/office/powerpoint/2010/main" val="3424237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54C49D10-3759-4881-A964-50B51F72DBD6}" type="datetimeFigureOut">
              <a:rPr lang="zh-CN" altLang="en-US"/>
              <a:pPr>
                <a:defRPr/>
              </a:pPr>
              <a:t>2020-10-24</a:t>
            </a:fld>
            <a:endParaRPr lang="zh-CN" altLang="en-US"/>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pPr>
              <a:defRPr/>
            </a:pPr>
            <a:fld id="{89E99CC4-BCF1-4529-9A28-F70631F4331F}" type="slidenum">
              <a:rPr lang="zh-CN" altLang="en-US"/>
              <a:pPr>
                <a:defRPr/>
              </a:pPr>
              <a:t>‹#›</a:t>
            </a:fld>
            <a:endParaRPr lang="zh-CN" altLang="en-US"/>
          </a:p>
        </p:txBody>
      </p:sp>
    </p:spTree>
    <p:extLst>
      <p:ext uri="{BB962C8B-B14F-4D97-AF65-F5344CB8AC3E}">
        <p14:creationId xmlns:p14="http://schemas.microsoft.com/office/powerpoint/2010/main" val="5980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E0F5EC29-47BD-4847-8278-05014EA05985}" type="datetimeFigureOut">
              <a:rPr lang="zh-CN" altLang="en-US"/>
              <a:pPr>
                <a:defRPr/>
              </a:pPr>
              <a:t>2020-10-24</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10598AF-BDEA-4541-8C4E-E9B07532C62A}" type="slidenum">
              <a:rPr lang="zh-CN" altLang="en-US"/>
              <a:pPr>
                <a:defRPr/>
              </a:pPr>
              <a:t>‹#›</a:t>
            </a:fld>
            <a:endParaRPr lang="zh-CN" altLang="en-US"/>
          </a:p>
        </p:txBody>
      </p:sp>
    </p:spTree>
    <p:extLst>
      <p:ext uri="{BB962C8B-B14F-4D97-AF65-F5344CB8AC3E}">
        <p14:creationId xmlns:p14="http://schemas.microsoft.com/office/powerpoint/2010/main" val="4378428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A649C446-4FC2-426B-95AE-CF95CD20057E}" type="datetimeFigureOut">
              <a:rPr lang="zh-CN" altLang="en-US"/>
              <a:pPr>
                <a:defRPr/>
              </a:pPr>
              <a:t>2020-10-24</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420B8C5A-1BE1-4474-BD8A-71C41E6C56FF}" type="slidenum">
              <a:rPr lang="zh-CN" altLang="en-US"/>
              <a:pPr>
                <a:defRPr/>
              </a:pPr>
              <a:t>‹#›</a:t>
            </a:fld>
            <a:endParaRPr lang="zh-CN" altLang="en-US"/>
          </a:p>
        </p:txBody>
      </p:sp>
    </p:spTree>
    <p:extLst>
      <p:ext uri="{BB962C8B-B14F-4D97-AF65-F5344CB8AC3E}">
        <p14:creationId xmlns:p14="http://schemas.microsoft.com/office/powerpoint/2010/main" val="36596957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181007EB-2C83-475D-AF09-9B227B2DC9E8}" type="datetimeFigureOut">
              <a:rPr lang="zh-CN" altLang="en-US"/>
              <a:pPr>
                <a:defRPr/>
              </a:pPr>
              <a:t>2020-10-24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5E3692E3-6FB4-4013-9F24-038F0B1A46C6}" type="slidenum">
              <a:rPr lang="zh-CN" altLang="en-US"/>
              <a:pPr>
                <a:defRPr/>
              </a:pPr>
              <a:t>‹#›</a:t>
            </a:fld>
            <a:endParaRPr lang="zh-CN" altLang="en-US"/>
          </a:p>
        </p:txBody>
      </p:sp>
    </p:spTree>
    <p:extLst>
      <p:ext uri="{BB962C8B-B14F-4D97-AF65-F5344CB8AC3E}">
        <p14:creationId xmlns:p14="http://schemas.microsoft.com/office/powerpoint/2010/main" val="35357296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70FE4C27-1A4E-463C-878E-0F8A192E14B7}" type="datetimeFigureOut">
              <a:rPr lang="zh-CN" altLang="en-US"/>
              <a:pPr>
                <a:defRPr/>
              </a:pPr>
              <a:t>2020-10-24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FB4A3512-5C9A-418E-91FC-C2C4A5AD61E0}" type="slidenum">
              <a:rPr lang="zh-CN" altLang="en-US"/>
              <a:pPr>
                <a:defRPr/>
              </a:pPr>
              <a:t>‹#›</a:t>
            </a:fld>
            <a:endParaRPr lang="zh-CN" altLang="en-US"/>
          </a:p>
        </p:txBody>
      </p:sp>
    </p:spTree>
    <p:extLst>
      <p:ext uri="{BB962C8B-B14F-4D97-AF65-F5344CB8AC3E}">
        <p14:creationId xmlns:p14="http://schemas.microsoft.com/office/powerpoint/2010/main" val="20573547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48ECA6DA-A52B-4E6E-9C3F-23FD4BA8FAB7}"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1603A08-72CE-4909-81A9-A17EA31621C3}" type="slidenum">
              <a:rPr lang="zh-CN" altLang="en-US"/>
              <a:pPr>
                <a:defRPr/>
              </a:pPr>
              <a:t>‹#›</a:t>
            </a:fld>
            <a:endParaRPr lang="zh-CN" altLang="en-US"/>
          </a:p>
        </p:txBody>
      </p:sp>
    </p:spTree>
    <p:extLst>
      <p:ext uri="{BB962C8B-B14F-4D97-AF65-F5344CB8AC3E}">
        <p14:creationId xmlns:p14="http://schemas.microsoft.com/office/powerpoint/2010/main" val="95002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959F6EE-1198-4592-8FEC-E9DAF3FC5372}" type="datetimeFigureOut">
              <a:rPr lang="zh-CN" altLang="en-US"/>
              <a:pPr>
                <a:defRPr/>
              </a:pPr>
              <a:t>2020-10-24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01BB656-BB5C-445B-BEB3-459FDCC37CEE}" type="slidenum">
              <a:rPr lang="zh-CN" altLang="en-US"/>
              <a:pPr>
                <a:defRPr/>
              </a:pPr>
              <a:t>‹#›</a:t>
            </a:fld>
            <a:endParaRPr lang="zh-CN" altLang="en-US"/>
          </a:p>
        </p:txBody>
      </p:sp>
    </p:spTree>
    <p:extLst>
      <p:ext uri="{BB962C8B-B14F-4D97-AF65-F5344CB8AC3E}">
        <p14:creationId xmlns:p14="http://schemas.microsoft.com/office/powerpoint/2010/main" val="38051111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9D0FB39A-935D-4331-B7D5-3653FA426191}"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941F05-6FC2-478E-90B3-D713CC9B4DA3}" type="slidenum">
              <a:rPr lang="zh-CN" altLang="en-US"/>
              <a:pPr>
                <a:defRPr/>
              </a:pPr>
              <a:t>‹#›</a:t>
            </a:fld>
            <a:endParaRPr lang="zh-CN" altLang="en-US"/>
          </a:p>
        </p:txBody>
      </p:sp>
    </p:spTree>
    <p:extLst>
      <p:ext uri="{BB962C8B-B14F-4D97-AF65-F5344CB8AC3E}">
        <p14:creationId xmlns:p14="http://schemas.microsoft.com/office/powerpoint/2010/main" val="440323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7C3F8B39-C367-4FBC-93CD-36CA008ECD88}"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E0B663-46BC-4437-A471-D8F0D5B1473D}" type="slidenum">
              <a:rPr lang="zh-CN" altLang="en-US"/>
              <a:pPr>
                <a:defRPr/>
              </a:pPr>
              <a:t>‹#›</a:t>
            </a:fld>
            <a:endParaRPr lang="zh-CN" altLang="en-US"/>
          </a:p>
        </p:txBody>
      </p:sp>
    </p:spTree>
    <p:extLst>
      <p:ext uri="{BB962C8B-B14F-4D97-AF65-F5344CB8AC3E}">
        <p14:creationId xmlns:p14="http://schemas.microsoft.com/office/powerpoint/2010/main" val="20086708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D77B0A6B-8170-467E-A2AD-926D87CC10C3}" type="datetimeFigureOut">
              <a:rPr lang="zh-CN" altLang="en-US"/>
              <a:pPr>
                <a:defRPr/>
              </a:pPr>
              <a:t>2020-10-24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B503C47-AA4A-4AD8-AACE-8080916A1F3B}" type="slidenum">
              <a:rPr lang="zh-CN" altLang="en-US"/>
              <a:pPr>
                <a:defRPr/>
              </a:pPr>
              <a:t>‹#›</a:t>
            </a:fld>
            <a:endParaRPr lang="zh-CN" altLang="en-US"/>
          </a:p>
        </p:txBody>
      </p:sp>
    </p:spTree>
    <p:extLst>
      <p:ext uri="{BB962C8B-B14F-4D97-AF65-F5344CB8AC3E}">
        <p14:creationId xmlns:p14="http://schemas.microsoft.com/office/powerpoint/2010/main" val="23163229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47E4911D-9937-44F8-B8DE-AE7743874F50}" type="datetimeFigureOut">
              <a:rPr lang="zh-CN" altLang="en-US"/>
              <a:pPr>
                <a:defRPr/>
              </a:pPr>
              <a:t>2020-10-24</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51BA6363-746F-40C1-9CA8-CE24FC7EC5E2}" type="slidenum">
              <a:rPr lang="zh-CN" altLang="en-US"/>
              <a:pPr>
                <a:defRPr/>
              </a:pPr>
              <a:t>‹#›</a:t>
            </a:fld>
            <a:endParaRPr lang="zh-CN" altLang="en-US"/>
          </a:p>
        </p:txBody>
      </p:sp>
    </p:spTree>
    <p:extLst>
      <p:ext uri="{BB962C8B-B14F-4D97-AF65-F5344CB8AC3E}">
        <p14:creationId xmlns:p14="http://schemas.microsoft.com/office/powerpoint/2010/main" val="909397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BD988474-DF53-4110-A85A-1F3E61A43270}" type="datetimeFigureOut">
              <a:rPr lang="zh-CN" altLang="en-US"/>
              <a:pPr>
                <a:defRPr/>
              </a:pPr>
              <a:t>2020-10-24</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8E0B47E1-E964-4915-85FF-FABDC6883141}" type="slidenum">
              <a:rPr lang="zh-CN" altLang="en-US"/>
              <a:pPr>
                <a:defRPr/>
              </a:pPr>
              <a:t>‹#›</a:t>
            </a:fld>
            <a:endParaRPr lang="zh-CN" altLang="en-US"/>
          </a:p>
        </p:txBody>
      </p:sp>
    </p:spTree>
    <p:extLst>
      <p:ext uri="{BB962C8B-B14F-4D97-AF65-F5344CB8AC3E}">
        <p14:creationId xmlns:p14="http://schemas.microsoft.com/office/powerpoint/2010/main" val="550005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3973D124-5F00-4B6C-8652-36CE2DC62C29}" type="datetimeFigureOut">
              <a:rPr lang="zh-CN" altLang="en-US"/>
              <a:pPr>
                <a:defRPr/>
              </a:pPr>
              <a:t>2020-10-24</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FDE4D04D-5AAA-47A8-BA6B-96E8D6F93FC9}" type="slidenum">
              <a:rPr lang="zh-CN" altLang="en-US"/>
              <a:pPr>
                <a:defRPr/>
              </a:pPr>
              <a:t>‹#›</a:t>
            </a:fld>
            <a:endParaRPr lang="zh-CN" altLang="en-US"/>
          </a:p>
        </p:txBody>
      </p:sp>
    </p:spTree>
    <p:extLst>
      <p:ext uri="{BB962C8B-B14F-4D97-AF65-F5344CB8AC3E}">
        <p14:creationId xmlns:p14="http://schemas.microsoft.com/office/powerpoint/2010/main" val="26825476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8A728E-16BA-483A-9DAA-ED3B0F27BDC1}" type="datetimeFigureOut">
              <a:rPr lang="zh-CN" altLang="en-US"/>
              <a:pPr>
                <a:defRPr/>
              </a:pPr>
              <a:t>2020-10-24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310E06B-A0BA-4B86-91FC-47101842B837}" type="slidenum">
              <a:rPr lang="zh-CN" altLang="en-US"/>
              <a:pPr>
                <a:defRPr/>
              </a:pPr>
              <a:t>‹#›</a:t>
            </a:fld>
            <a:endParaRPr lang="zh-CN" altLang="en-US"/>
          </a:p>
        </p:txBody>
      </p:sp>
    </p:spTree>
    <p:extLst>
      <p:ext uri="{BB962C8B-B14F-4D97-AF65-F5344CB8AC3E}">
        <p14:creationId xmlns:p14="http://schemas.microsoft.com/office/powerpoint/2010/main" val="23506971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5ED9F0F1-1A55-4965-81AF-80AA1FBFE3C7}" type="datetimeFigureOut">
              <a:rPr lang="zh-CN" altLang="en-US"/>
              <a:pPr>
                <a:defRPr/>
              </a:pPr>
              <a:t>2020-10-24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7BC7D174-1A71-4AEF-84A2-A257CA36D4DC}" type="slidenum">
              <a:rPr lang="zh-CN" altLang="en-US"/>
              <a:pPr>
                <a:defRPr/>
              </a:pPr>
              <a:t>‹#›</a:t>
            </a:fld>
            <a:endParaRPr lang="zh-CN" altLang="en-US"/>
          </a:p>
        </p:txBody>
      </p:sp>
    </p:spTree>
    <p:extLst>
      <p:ext uri="{BB962C8B-B14F-4D97-AF65-F5344CB8AC3E}">
        <p14:creationId xmlns:p14="http://schemas.microsoft.com/office/powerpoint/2010/main" val="19952481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2E46017C-4184-4384-8762-9BDB67709266}"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FD68798-73A0-4C99-9E71-3F6C3E043B76}" type="slidenum">
              <a:rPr lang="zh-CN" altLang="en-US"/>
              <a:pPr>
                <a:defRPr/>
              </a:pPr>
              <a:t>‹#›</a:t>
            </a:fld>
            <a:endParaRPr lang="zh-CN" altLang="en-US"/>
          </a:p>
        </p:txBody>
      </p:sp>
    </p:spTree>
    <p:extLst>
      <p:ext uri="{BB962C8B-B14F-4D97-AF65-F5344CB8AC3E}">
        <p14:creationId xmlns:p14="http://schemas.microsoft.com/office/powerpoint/2010/main" val="12773991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17E63FA4-765E-4AB7-8C72-3C9911A3CC6D}" type="datetimeFigureOut">
              <a:rPr lang="zh-CN" altLang="en-US"/>
              <a:pPr>
                <a:defRPr/>
              </a:pPr>
              <a:t>2020-10-24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D522F7F-BAE3-4B6A-A5F7-2C42CDACF2BF}" type="slidenum">
              <a:rPr lang="zh-CN" altLang="en-US"/>
              <a:pPr>
                <a:defRPr/>
              </a:pPr>
              <a:t>‹#›</a:t>
            </a:fld>
            <a:endParaRPr lang="zh-CN" altLang="en-US"/>
          </a:p>
        </p:txBody>
      </p:sp>
    </p:spTree>
    <p:extLst>
      <p:ext uri="{BB962C8B-B14F-4D97-AF65-F5344CB8AC3E}">
        <p14:creationId xmlns:p14="http://schemas.microsoft.com/office/powerpoint/2010/main" val="28423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7F378FFD-BE70-47B1-BFEE-E03EB0084A1F}" type="datetimeFigureOut">
              <a:rPr lang="zh-CN" altLang="en-US"/>
              <a:pPr>
                <a:defRPr/>
              </a:pPr>
              <a:t>2020-10-24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50040B58-9208-4C2A-B907-9E8222C2711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870AF8C-30FC-4953-B764-AA4D84965B79}" type="datetimeFigureOut">
              <a:rPr lang="zh-CN" altLang="en-US"/>
              <a:pPr>
                <a:defRPr/>
              </a:pPr>
              <a:t>2020-10-24</a:t>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E45BCC5E-F40C-4193-86B8-678686B7E0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01C66336-B430-472D-A259-7FC2B7E68CAC}" type="datetimeFigureOut">
              <a:rPr lang="zh-CN" altLang="en-US"/>
              <a:pPr>
                <a:defRPr/>
              </a:pPr>
              <a:t>2020-10-24</a:t>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956EEBB2-7BDE-4B27-B2EB-C1DDE010557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D3794A62-93BB-4A2D-B843-B493D8ED773E}" type="datetimeFigureOut">
              <a:rPr lang="zh-CN" altLang="en-US"/>
              <a:pPr>
                <a:defRPr/>
              </a:pPr>
              <a:t>2020-10-24</a:t>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71E8AB3A-6313-4E84-9F1C-800376DBD1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5D6CF6B-ADD0-4605-97E4-55C16FB1162C}" type="datetimeFigureOut">
              <a:rPr lang="zh-CN" altLang="en-US"/>
              <a:pPr>
                <a:defRPr/>
              </a:pPr>
              <a:t>2020-10-24</a:t>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62F6FBDF-5792-4767-9E37-3FA4C85B47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17E5387-2008-47FC-B4EB-B0399464B045}" type="datetimeFigureOut">
              <a:rPr lang="zh-CN" altLang="en-US"/>
              <a:pPr>
                <a:defRPr/>
              </a:pPr>
              <a:t>2020-10-24</a:t>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EEF2EB1-D2CC-436E-B156-4F109E8EDF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8DCBF038-8F8A-4D9A-8E1D-E6D68F108D50}" type="datetimeFigureOut">
              <a:rPr lang="zh-CN" altLang="en-US"/>
              <a:pPr>
                <a:defRPr/>
              </a:pPr>
              <a:t>2020-10-24</a:t>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557B5BC0-FDA3-4C84-9DE8-76415FD8D24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50B9FAE-82D9-41AB-90CB-91C43726C12B}" type="datetimeFigureOut">
              <a:rPr lang="zh-CN" altLang="en-US"/>
              <a:pPr>
                <a:defRPr/>
              </a:pPr>
              <a:t>2020-10-24</a:t>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8C1FF0E-88CD-4A8B-B709-58E9E478FEB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34B1E7F6-A919-4684-9F9D-4A027B39B151}" type="datetimeFigureOut">
              <a:rPr lang="zh-CN" altLang="en-US"/>
              <a:pPr>
                <a:defRPr/>
              </a:pPr>
              <a:t>2020-10-24</a:t>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D9CC471-243B-4BCB-AFE5-E365A335974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C973AEF-B83D-4382-90EF-7B638A13EF6D}" type="datetimeFigureOut">
              <a:rPr lang="zh-CN" altLang="en-US"/>
              <a:pPr>
                <a:defRPr/>
              </a:pPr>
              <a:t>2020-10-24</a:t>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08BB93D-ACA5-4E30-9EF8-B2DF2528306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F574EF0-7AE6-4838-8044-DD46E282D74E}" type="datetimeFigureOut">
              <a:rPr lang="zh-CN" altLang="en-US"/>
              <a:pPr>
                <a:defRPr/>
              </a:pPr>
              <a:t>2020-10-24</a:t>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1B7223F-5FC4-4098-9731-88A5EE4B751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9E7E76B1-350C-479E-823C-6DB007F82A4F}" type="datetimeFigureOut">
              <a:rPr lang="zh-CN" altLang="en-US"/>
              <a:pPr>
                <a:defRPr/>
              </a:pPr>
              <a:t>2020-10-24</a:t>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16723AE-0CFA-493A-8638-2A1AD520AF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文本框 4"/>
          <p:cNvSpPr txBox="1">
            <a:spLocks noChangeArrowheads="1"/>
          </p:cNvSpPr>
          <p:nvPr/>
        </p:nvSpPr>
        <p:spPr bwMode="auto">
          <a:xfrm>
            <a:off x="2539985" y="-897356"/>
            <a:ext cx="4043071"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dist" eaLnBrk="1" hangingPunct="1"/>
            <a:r>
              <a:rPr lang="en-US" altLang="zh-CN" sz="13800" dirty="0">
                <a:solidFill>
                  <a:srgbClr val="2BA854"/>
                </a:solidFill>
                <a:latin typeface="Impact" pitchFamily="34" charset="0"/>
              </a:rPr>
              <a:t>2</a:t>
            </a:r>
            <a:r>
              <a:rPr lang="en-US" altLang="zh-CN" sz="13800" dirty="0">
                <a:solidFill>
                  <a:srgbClr val="513087"/>
                </a:solidFill>
                <a:latin typeface="Impact" pitchFamily="34" charset="0"/>
              </a:rPr>
              <a:t>0</a:t>
            </a:r>
            <a:r>
              <a:rPr lang="en-US" altLang="zh-CN" sz="13800" dirty="0">
                <a:solidFill>
                  <a:srgbClr val="DE4477"/>
                </a:solidFill>
                <a:latin typeface="Impact" pitchFamily="34" charset="0"/>
              </a:rPr>
              <a:t>2</a:t>
            </a:r>
            <a:r>
              <a:rPr lang="en-US" altLang="zh-CN" sz="13800" dirty="0">
                <a:solidFill>
                  <a:srgbClr val="F4BB43"/>
                </a:solidFill>
                <a:latin typeface="Impact" pitchFamily="34" charset="0"/>
              </a:rPr>
              <a:t>0</a:t>
            </a:r>
            <a:endParaRPr lang="zh-CN" altLang="en-US" sz="13800" dirty="0">
              <a:solidFill>
                <a:srgbClr val="F4BB43"/>
              </a:solidFill>
              <a:latin typeface="Impact" pitchFamily="34" charset="0"/>
            </a:endParaRPr>
          </a:p>
        </p:txBody>
      </p:sp>
      <p:pic>
        <p:nvPicPr>
          <p:cNvPr id="1331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t="28931"/>
          <a:stretch>
            <a:fillRect/>
          </a:stretch>
        </p:blipFill>
        <p:spPr bwMode="auto">
          <a:xfrm>
            <a:off x="0" y="-831306"/>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4CA9F244-C304-4F57-ADE7-750A441D6DF9}"/>
              </a:ext>
            </a:extLst>
          </p:cNvPr>
          <p:cNvSpPr txBox="1"/>
          <p:nvPr/>
        </p:nvSpPr>
        <p:spPr>
          <a:xfrm>
            <a:off x="452437" y="3350450"/>
            <a:ext cx="11287125" cy="1877437"/>
          </a:xfrm>
          <a:prstGeom prst="rect">
            <a:avLst/>
          </a:prstGeom>
          <a:noFill/>
        </p:spPr>
        <p:txBody>
          <a:bodyPr wrap="square" rtlCol="0">
            <a:spAutoFit/>
          </a:bodyPr>
          <a:lstStyle/>
          <a:p>
            <a:r>
              <a:rPr lang="zh-CN" altLang="en-US" sz="4400" b="1" dirty="0">
                <a:solidFill>
                  <a:srgbClr val="767171"/>
                </a:solidFill>
                <a:latin typeface="Arial" pitchFamily="34" charset="0"/>
                <a:cs typeface="Arial" pitchFamily="34" charset="0"/>
              </a:rPr>
              <a:t>多面体模型中的代码生成比你想的更简单</a:t>
            </a:r>
            <a:endParaRPr lang="en-US" altLang="zh-CN" sz="4400" b="1" dirty="0">
              <a:solidFill>
                <a:srgbClr val="767171"/>
              </a:solidFill>
              <a:latin typeface="Arial" pitchFamily="34" charset="0"/>
              <a:cs typeface="Arial" pitchFamily="34" charset="0"/>
            </a:endParaRPr>
          </a:p>
          <a:p>
            <a:r>
              <a:rPr lang="en-US" altLang="zh-CN" sz="3600" b="1" dirty="0">
                <a:solidFill>
                  <a:srgbClr val="767171"/>
                </a:solidFill>
                <a:latin typeface="Arial" pitchFamily="34" charset="0"/>
                <a:cs typeface="Arial" pitchFamily="34" charset="0"/>
              </a:rPr>
              <a:t>Code Generation in the Polyhedral Model Is Easier Than You Think</a:t>
            </a:r>
            <a:endParaRPr lang="zh-CN" altLang="en-US" sz="3600" b="1" dirty="0">
              <a:solidFill>
                <a:srgbClr val="767171"/>
              </a:solidFill>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1ABB7A-3FE1-4287-85B5-68FEF37C57FE}"/>
              </a:ext>
            </a:extLst>
          </p:cNvPr>
          <p:cNvPicPr>
            <a:picLocks noChangeAspect="1"/>
          </p:cNvPicPr>
          <p:nvPr/>
        </p:nvPicPr>
        <p:blipFill>
          <a:blip r:embed="rId3"/>
          <a:stretch>
            <a:fillRect/>
          </a:stretch>
        </p:blipFill>
        <p:spPr>
          <a:xfrm>
            <a:off x="7267575" y="3429000"/>
            <a:ext cx="4657725" cy="3015185"/>
          </a:xfrm>
          <a:prstGeom prst="rect">
            <a:avLst/>
          </a:prstGeom>
        </p:spPr>
      </p:pic>
      <p:pic>
        <p:nvPicPr>
          <p:cNvPr id="1638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多面体模型</a:t>
            </a:r>
          </a:p>
        </p:txBody>
      </p:sp>
      <p:sp>
        <p:nvSpPr>
          <p:cNvPr id="4" name="文本框 23">
            <a:extLst>
              <a:ext uri="{FF2B5EF4-FFF2-40B4-BE49-F238E27FC236}">
                <a16:creationId xmlns:a16="http://schemas.microsoft.com/office/drawing/2014/main" id="{1477468F-6982-45A2-860E-10D76A18A282}"/>
              </a:ext>
            </a:extLst>
          </p:cNvPr>
          <p:cNvSpPr txBox="1">
            <a:spLocks noChangeArrowheads="1"/>
          </p:cNvSpPr>
          <p:nvPr/>
        </p:nvSpPr>
        <p:spPr bwMode="auto">
          <a:xfrm>
            <a:off x="524950" y="1297335"/>
            <a:ext cx="1016317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r>
              <a:rPr lang="zh-CN" altLang="en-US" sz="3200" b="1" dirty="0">
                <a:solidFill>
                  <a:srgbClr val="767171"/>
                </a:solidFill>
                <a:latin typeface="Arial" pitchFamily="34" charset="0"/>
                <a:cs typeface="Arial" pitchFamily="34" charset="0"/>
              </a:rPr>
              <a:t>多面体模型是顺序程序和并行程序的一种表示。它对应于像</a:t>
            </a:r>
            <a:r>
              <a:rPr lang="en-US" altLang="zh-CN" sz="3200" b="1" dirty="0">
                <a:solidFill>
                  <a:srgbClr val="767171"/>
                </a:solidFill>
                <a:latin typeface="Arial" pitchFamily="34" charset="0"/>
                <a:cs typeface="Arial" pitchFamily="34" charset="0"/>
              </a:rPr>
              <a:t>C</a:t>
            </a:r>
            <a:r>
              <a:rPr lang="zh-CN" altLang="en-US" sz="3200" b="1" dirty="0">
                <a:solidFill>
                  <a:srgbClr val="767171"/>
                </a:solidFill>
                <a:latin typeface="Arial" pitchFamily="34" charset="0"/>
                <a:cs typeface="Arial" pitchFamily="34" charset="0"/>
              </a:rPr>
              <a:t>这样被称为静态控制程序的命令式语言的子集。</a:t>
            </a:r>
            <a:endParaRPr lang="en-US" altLang="zh-CN" sz="3200" b="1" dirty="0">
              <a:solidFill>
                <a:srgbClr val="767171"/>
              </a:solidFill>
              <a:latin typeface="Arial" pitchFamily="34" charset="0"/>
              <a:cs typeface="Arial" pitchFamily="34" charset="0"/>
            </a:endParaRPr>
          </a:p>
          <a:p>
            <a:pPr algn="just" eaLnBrk="1" hangingPunct="1"/>
            <a:r>
              <a:rPr lang="zh-CN" altLang="en-US" sz="3200" b="1" dirty="0">
                <a:solidFill>
                  <a:srgbClr val="767171"/>
                </a:solidFill>
                <a:latin typeface="Arial" pitchFamily="34" charset="0"/>
                <a:cs typeface="Arial" pitchFamily="34" charset="0"/>
              </a:rPr>
              <a:t>这种命令式语言中的循环可以用称为迭代向量的</a:t>
            </a:r>
            <a:r>
              <a:rPr lang="en-US" altLang="zh-CN" sz="3200" b="1" dirty="0">
                <a:solidFill>
                  <a:srgbClr val="767171"/>
                </a:solidFill>
                <a:latin typeface="Arial" pitchFamily="34" charset="0"/>
                <a:cs typeface="Arial" pitchFamily="34" charset="0"/>
              </a:rPr>
              <a:t>n</a:t>
            </a:r>
            <a:r>
              <a:rPr lang="zh-CN" altLang="en-US" sz="3200" b="1" dirty="0">
                <a:solidFill>
                  <a:srgbClr val="767171"/>
                </a:solidFill>
                <a:latin typeface="Arial" pitchFamily="34" charset="0"/>
                <a:cs typeface="Arial" pitchFamily="34" charset="0"/>
              </a:rPr>
              <a:t>项列向量来表示</a:t>
            </a:r>
            <a:r>
              <a:rPr lang="en-US" altLang="zh-CN" sz="3200" b="1" dirty="0">
                <a:solidFill>
                  <a:srgbClr val="767171"/>
                </a:solidFill>
                <a:latin typeface="Arial" pitchFamily="34" charset="0"/>
                <a:cs typeface="Arial" pitchFamily="34" charset="0"/>
              </a:rPr>
              <a:t>: </a:t>
            </a:r>
            <a:endParaRPr lang="zh-CN" altLang="en-US" sz="3200" b="1" dirty="0">
              <a:solidFill>
                <a:srgbClr val="767171"/>
              </a:solidFill>
              <a:latin typeface="Arial" pitchFamily="34" charset="0"/>
              <a:cs typeface="Arial" pitchFamily="34" charset="0"/>
            </a:endParaRPr>
          </a:p>
        </p:txBody>
      </p:sp>
      <p:pic>
        <p:nvPicPr>
          <p:cNvPr id="3" name="图片 2">
            <a:extLst>
              <a:ext uri="{FF2B5EF4-FFF2-40B4-BE49-F238E27FC236}">
                <a16:creationId xmlns:a16="http://schemas.microsoft.com/office/drawing/2014/main" id="{3D00CCBC-5F73-4947-9126-4B1417172A55}"/>
              </a:ext>
            </a:extLst>
          </p:cNvPr>
          <p:cNvPicPr>
            <a:picLocks noChangeAspect="1"/>
          </p:cNvPicPr>
          <p:nvPr/>
        </p:nvPicPr>
        <p:blipFill>
          <a:blip r:embed="rId5"/>
          <a:stretch>
            <a:fillRect/>
          </a:stretch>
        </p:blipFill>
        <p:spPr>
          <a:xfrm>
            <a:off x="3103442" y="3074639"/>
            <a:ext cx="4549534" cy="70872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642297A-3B1B-46EF-B669-3F63C6414837}"/>
                  </a:ext>
                </a:extLst>
              </p:cNvPr>
              <p:cNvSpPr txBox="1"/>
              <p:nvPr/>
            </p:nvSpPr>
            <p:spPr>
              <a:xfrm>
                <a:off x="686509" y="4132928"/>
                <a:ext cx="5657850" cy="2080762"/>
              </a:xfrm>
              <a:prstGeom prst="rect">
                <a:avLst/>
              </a:prstGeom>
              <a:solidFill>
                <a:srgbClr val="FCFEE6"/>
              </a:solidFill>
            </p:spPr>
            <p:txBody>
              <a:bodyPr wrap="square" rtlCol="0">
                <a:spAutoFit/>
              </a:bodyPr>
              <a:lstStyle/>
              <a:p>
                <a:r>
                  <a:rPr lang="zh-CN" altLang="en-US" sz="3200" b="1" dirty="0">
                    <a:solidFill>
                      <a:srgbClr val="767171"/>
                    </a:solidFill>
                    <a:latin typeface="Arial" pitchFamily="34" charset="0"/>
                    <a:cs typeface="Arial" pitchFamily="34" charset="0"/>
                  </a:rPr>
                  <a:t>其中</a:t>
                </a:r>
                <a14:m>
                  <m:oMath xmlns:m="http://schemas.openxmlformats.org/officeDocument/2006/math">
                    <m:sSub>
                      <m:sSubPr>
                        <m:ctrlPr>
                          <a:rPr lang="en-US" altLang="zh-CN" sz="3200" b="1" i="1" smtClean="0">
                            <a:solidFill>
                              <a:srgbClr val="767171"/>
                            </a:solidFill>
                            <a:latin typeface="Cambria Math" panose="02040503050406030204" pitchFamily="18" charset="0"/>
                            <a:cs typeface="Arial" pitchFamily="34" charset="0"/>
                          </a:rPr>
                        </m:ctrlPr>
                      </m:sSubPr>
                      <m:e>
                        <m:r>
                          <a:rPr lang="en-US" altLang="zh-CN" sz="3200" b="1" i="1" smtClean="0">
                            <a:solidFill>
                              <a:srgbClr val="767171"/>
                            </a:solidFill>
                            <a:latin typeface="Cambria Math" panose="02040503050406030204" pitchFamily="18" charset="0"/>
                            <a:cs typeface="Arial" pitchFamily="34" charset="0"/>
                          </a:rPr>
                          <m:t>𝒊</m:t>
                        </m:r>
                      </m:e>
                      <m:sub>
                        <m:r>
                          <a:rPr lang="en-US" altLang="zh-CN" sz="3200" b="1" i="1" smtClean="0">
                            <a:solidFill>
                              <a:srgbClr val="767171"/>
                            </a:solidFill>
                            <a:latin typeface="Cambria Math" panose="02040503050406030204" pitchFamily="18" charset="0"/>
                            <a:cs typeface="Arial" pitchFamily="34" charset="0"/>
                          </a:rPr>
                          <m:t>𝒌</m:t>
                        </m:r>
                      </m:sub>
                    </m:sSub>
                  </m:oMath>
                </a14:m>
                <a:r>
                  <a:rPr lang="zh-CN" altLang="en-US" sz="3200" b="1" dirty="0">
                    <a:solidFill>
                      <a:srgbClr val="767171"/>
                    </a:solidFill>
                    <a:latin typeface="Arial" pitchFamily="34" charset="0"/>
                    <a:cs typeface="Arial" pitchFamily="34" charset="0"/>
                  </a:rPr>
                  <a:t>是</a:t>
                </a:r>
                <a14:m>
                  <m:oMath xmlns:m="http://schemas.openxmlformats.org/officeDocument/2006/math">
                    <m:sSup>
                      <m:sSupPr>
                        <m:ctrlPr>
                          <a:rPr lang="en-US" altLang="zh-CN" sz="3200" b="1" i="1" dirty="0" smtClean="0">
                            <a:solidFill>
                              <a:srgbClr val="767171"/>
                            </a:solidFill>
                            <a:latin typeface="Cambria Math" panose="02040503050406030204" pitchFamily="18" charset="0"/>
                            <a:cs typeface="Arial" pitchFamily="34" charset="0"/>
                          </a:rPr>
                        </m:ctrlPr>
                      </m:sSupPr>
                      <m:e>
                        <m:r>
                          <a:rPr lang="en-US" altLang="zh-CN" sz="3200" b="1" i="1" dirty="0" smtClean="0">
                            <a:solidFill>
                              <a:srgbClr val="767171"/>
                            </a:solidFill>
                            <a:latin typeface="Cambria Math" panose="02040503050406030204" pitchFamily="18" charset="0"/>
                            <a:cs typeface="Arial" pitchFamily="34" charset="0"/>
                          </a:rPr>
                          <m:t>𝒌</m:t>
                        </m:r>
                      </m:e>
                      <m:sup>
                        <m:r>
                          <a:rPr lang="en-US" altLang="zh-CN" sz="3200" b="1" i="1" dirty="0" smtClean="0">
                            <a:solidFill>
                              <a:srgbClr val="767171"/>
                            </a:solidFill>
                            <a:latin typeface="Cambria Math" panose="02040503050406030204" pitchFamily="18" charset="0"/>
                            <a:cs typeface="Arial" pitchFamily="34" charset="0"/>
                          </a:rPr>
                          <m:t>𝒕𝒉</m:t>
                        </m:r>
                      </m:sup>
                    </m:sSup>
                  </m:oMath>
                </a14:m>
                <a:r>
                  <a:rPr lang="zh-CN" altLang="en-US" sz="3200" b="1" dirty="0">
                    <a:solidFill>
                      <a:srgbClr val="767171"/>
                    </a:solidFill>
                    <a:latin typeface="Arial" pitchFamily="34" charset="0"/>
                    <a:cs typeface="Arial" pitchFamily="34" charset="0"/>
                  </a:rPr>
                  <a:t>循环索引，</a:t>
                </a:r>
                <a:r>
                  <a:rPr lang="en-US" altLang="zh-CN" sz="3200" b="1" dirty="0">
                    <a:solidFill>
                      <a:srgbClr val="767171"/>
                    </a:solidFill>
                    <a:latin typeface="Arial" pitchFamily="34" charset="0"/>
                    <a:cs typeface="Arial" pitchFamily="34" charset="0"/>
                  </a:rPr>
                  <a:t>n</a:t>
                </a:r>
                <a:r>
                  <a:rPr lang="zh-CN" altLang="en-US" sz="3200" b="1" dirty="0">
                    <a:solidFill>
                      <a:srgbClr val="767171"/>
                    </a:solidFill>
                    <a:latin typeface="Arial" pitchFamily="34" charset="0"/>
                    <a:cs typeface="Arial" pitchFamily="34" charset="0"/>
                  </a:rPr>
                  <a:t>是最里面的循环。</a:t>
                </a:r>
                <a:endParaRPr lang="en-US" altLang="zh-CN" sz="3200" b="1" dirty="0">
                  <a:solidFill>
                    <a:srgbClr val="767171"/>
                  </a:solidFill>
                  <a:latin typeface="Arial" pitchFamily="34" charset="0"/>
                  <a:cs typeface="Arial" pitchFamily="34" charset="0"/>
                </a:endParaRPr>
              </a:p>
              <a:p>
                <a:r>
                  <a:rPr lang="en-US" altLang="zh-CN" sz="3200" dirty="0">
                    <a:solidFill>
                      <a:srgbClr val="8C7BA8"/>
                    </a:solidFill>
                  </a:rPr>
                  <a:t>where </a:t>
                </a:r>
                <a14:m>
                  <m:oMath xmlns:m="http://schemas.openxmlformats.org/officeDocument/2006/math">
                    <m:sSub>
                      <m:sSubPr>
                        <m:ctrlPr>
                          <a:rPr lang="en-US" altLang="zh-CN" sz="3200" i="1">
                            <a:solidFill>
                              <a:srgbClr val="8C7BA8"/>
                            </a:solidFill>
                            <a:latin typeface="Cambria Math" panose="02040503050406030204" pitchFamily="18" charset="0"/>
                          </a:rPr>
                        </m:ctrlPr>
                      </m:sSubPr>
                      <m:e>
                        <m:r>
                          <a:rPr lang="en-US" altLang="zh-CN" sz="3200">
                            <a:solidFill>
                              <a:srgbClr val="8C7BA8"/>
                            </a:solidFill>
                            <a:latin typeface="Cambria Math" panose="02040503050406030204" pitchFamily="18" charset="0"/>
                          </a:rPr>
                          <m:t>𝒊</m:t>
                        </m:r>
                      </m:e>
                      <m:sub>
                        <m:r>
                          <a:rPr lang="en-US" altLang="zh-CN" sz="3200">
                            <a:solidFill>
                              <a:srgbClr val="8C7BA8"/>
                            </a:solidFill>
                            <a:latin typeface="Cambria Math" panose="02040503050406030204" pitchFamily="18" charset="0"/>
                          </a:rPr>
                          <m:t>𝒌</m:t>
                        </m:r>
                      </m:sub>
                    </m:sSub>
                    <m:r>
                      <a:rPr lang="en-US" altLang="zh-CN" sz="3200">
                        <a:solidFill>
                          <a:srgbClr val="8C7BA8"/>
                        </a:solidFill>
                        <a:latin typeface="Cambria Math" panose="02040503050406030204" pitchFamily="18" charset="0"/>
                      </a:rPr>
                      <m:t> </m:t>
                    </m:r>
                  </m:oMath>
                </a14:m>
                <a:r>
                  <a:rPr lang="en-US" altLang="zh-CN" sz="3200" dirty="0">
                    <a:solidFill>
                      <a:srgbClr val="8C7BA8"/>
                    </a:solidFill>
                  </a:rPr>
                  <a:t>is the </a:t>
                </a:r>
                <a14:m>
                  <m:oMath xmlns:m="http://schemas.openxmlformats.org/officeDocument/2006/math">
                    <m:sSup>
                      <m:sSupPr>
                        <m:ctrlPr>
                          <a:rPr lang="en-US" altLang="zh-CN" sz="3200" i="1" dirty="0">
                            <a:solidFill>
                              <a:srgbClr val="8C7BA8"/>
                            </a:solidFill>
                            <a:latin typeface="Cambria Math" panose="02040503050406030204" pitchFamily="18" charset="0"/>
                          </a:rPr>
                        </m:ctrlPr>
                      </m:sSupPr>
                      <m:e>
                        <m:r>
                          <a:rPr lang="en-US" altLang="zh-CN" sz="3200" dirty="0">
                            <a:solidFill>
                              <a:srgbClr val="8C7BA8"/>
                            </a:solidFill>
                            <a:latin typeface="Cambria Math" panose="02040503050406030204" pitchFamily="18" charset="0"/>
                          </a:rPr>
                          <m:t>𝒌</m:t>
                        </m:r>
                      </m:e>
                      <m:sup>
                        <m:r>
                          <a:rPr lang="en-US" altLang="zh-CN" sz="3200" dirty="0">
                            <a:solidFill>
                              <a:srgbClr val="8C7BA8"/>
                            </a:solidFill>
                            <a:latin typeface="Cambria Math" panose="02040503050406030204" pitchFamily="18" charset="0"/>
                          </a:rPr>
                          <m:t>𝒕𝒉</m:t>
                        </m:r>
                      </m:sup>
                    </m:sSup>
                  </m:oMath>
                </a14:m>
                <a:r>
                  <a:rPr lang="en-US" altLang="zh-CN" sz="3200" dirty="0">
                    <a:solidFill>
                      <a:srgbClr val="8C7BA8"/>
                    </a:solidFill>
                  </a:rPr>
                  <a:t> loop index and n is the innermost loop.</a:t>
                </a:r>
                <a:endParaRPr lang="zh-CN" altLang="en-US" sz="3200" b="1" dirty="0">
                  <a:solidFill>
                    <a:srgbClr val="8C7BA8"/>
                  </a:solidFill>
                  <a:latin typeface="Arial" pitchFamily="34" charset="0"/>
                  <a:cs typeface="Arial" pitchFamily="34" charset="0"/>
                </a:endParaRPr>
              </a:p>
            </p:txBody>
          </p:sp>
        </mc:Choice>
        <mc:Fallback xmlns="">
          <p:sp>
            <p:nvSpPr>
              <p:cNvPr id="7" name="文本框 6">
                <a:extLst>
                  <a:ext uri="{FF2B5EF4-FFF2-40B4-BE49-F238E27FC236}">
                    <a16:creationId xmlns:a16="http://schemas.microsoft.com/office/drawing/2014/main" id="{6642297A-3B1B-46EF-B669-3F63C6414837}"/>
                  </a:ext>
                </a:extLst>
              </p:cNvPr>
              <p:cNvSpPr txBox="1">
                <a:spLocks noRot="1" noChangeAspect="1" noMove="1" noResize="1" noEditPoints="1" noAdjustHandles="1" noChangeArrowheads="1" noChangeShapeType="1" noTextEdit="1"/>
              </p:cNvSpPr>
              <p:nvPr/>
            </p:nvSpPr>
            <p:spPr>
              <a:xfrm>
                <a:off x="686509" y="4132928"/>
                <a:ext cx="5657850" cy="2080762"/>
              </a:xfrm>
              <a:prstGeom prst="rect">
                <a:avLst/>
              </a:prstGeom>
              <a:blipFill>
                <a:blip r:embed="rId6"/>
                <a:stretch>
                  <a:fillRect l="-2802" t="-4106" b="-99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610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622E6707-D354-4E77-9A92-36226AB8EC0E}"/>
              </a:ext>
            </a:extLst>
          </p:cNvPr>
          <p:cNvSpPr txBox="1">
            <a:spLocks noChangeArrowheads="1"/>
          </p:cNvSpPr>
          <p:nvPr/>
        </p:nvSpPr>
        <p:spPr bwMode="auto">
          <a:xfrm>
            <a:off x="1981200" y="43151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名词解释</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B055005-3CA1-4CB4-BBDC-445E635859C2}"/>
                  </a:ext>
                </a:extLst>
              </p:cNvPr>
              <p:cNvSpPr txBox="1"/>
              <p:nvPr/>
            </p:nvSpPr>
            <p:spPr>
              <a:xfrm>
                <a:off x="1258308" y="1161762"/>
                <a:ext cx="9086850" cy="5167377"/>
              </a:xfrm>
              <a:prstGeom prst="rect">
                <a:avLst/>
              </a:prstGeom>
              <a:noFill/>
            </p:spPr>
            <p:txBody>
              <a:bodyPr wrap="square" rtlCol="0">
                <a:spAutoFit/>
              </a:bodyPr>
              <a:lstStyle/>
              <a:p>
                <a:pPr algn="just">
                  <a:lnSpc>
                    <a:spcPct val="150000"/>
                  </a:lnSpc>
                </a:pPr>
                <a:r>
                  <a:rPr lang="zh-CN" altLang="en-US" sz="3200" b="1" dirty="0">
                    <a:solidFill>
                      <a:srgbClr val="767171"/>
                    </a:solidFill>
                    <a:latin typeface="Arial" pitchFamily="34" charset="0"/>
                    <a:cs typeface="Arial" pitchFamily="34" charset="0"/>
                  </a:rPr>
                  <a:t>迭代域</a:t>
                </a:r>
                <a:r>
                  <a:rPr lang="en-US" altLang="zh-CN" sz="3200" b="1" dirty="0">
                    <a:solidFill>
                      <a:srgbClr val="767171"/>
                    </a:solidFill>
                    <a:latin typeface="Arial" pitchFamily="34" charset="0"/>
                    <a:cs typeface="Arial" pitchFamily="34" charset="0"/>
                  </a:rPr>
                  <a:t>D</a:t>
                </a:r>
                <a:r>
                  <a:rPr lang="zh-CN" altLang="en-US" sz="3200" b="1" dirty="0">
                    <a:solidFill>
                      <a:srgbClr val="767171"/>
                    </a:solidFill>
                    <a:latin typeface="Arial" pitchFamily="34" charset="0"/>
                    <a:cs typeface="Arial" pitchFamily="34" charset="0"/>
                  </a:rPr>
                  <a:t>：即语句必须执行的迭代向量的值集。</a:t>
                </a:r>
                <a:endParaRPr lang="en-US" altLang="zh-CN" sz="3200" b="1" dirty="0">
                  <a:solidFill>
                    <a:srgbClr val="767171"/>
                  </a:solidFill>
                  <a:latin typeface="Arial" pitchFamily="34" charset="0"/>
                  <a:cs typeface="Arial" pitchFamily="34" charset="0"/>
                </a:endParaRPr>
              </a:p>
              <a:p>
                <a:pPr algn="just">
                  <a:lnSpc>
                    <a:spcPct val="150000"/>
                  </a:lnSpc>
                </a:pPr>
                <a:endParaRPr lang="en-US" altLang="zh-CN" sz="3200" b="1" dirty="0">
                  <a:solidFill>
                    <a:srgbClr val="767171"/>
                  </a:solidFill>
                  <a:latin typeface="Arial" pitchFamily="34" charset="0"/>
                  <a:cs typeface="Arial" pitchFamily="34" charset="0"/>
                </a:endParaRPr>
              </a:p>
              <a:p>
                <a:pPr algn="just">
                  <a:lnSpc>
                    <a:spcPct val="150000"/>
                  </a:lnSpc>
                </a:pPr>
                <a:r>
                  <a:rPr lang="zh-CN" altLang="en-US" sz="3200" b="1" dirty="0">
                    <a:solidFill>
                      <a:srgbClr val="767171"/>
                    </a:solidFill>
                    <a:latin typeface="Arial" pitchFamily="34" charset="0"/>
                    <a:cs typeface="Arial" pitchFamily="34" charset="0"/>
                  </a:rPr>
                  <a:t>仿射函数</a:t>
                </a:r>
                <a14:m>
                  <m:oMath xmlns:m="http://schemas.openxmlformats.org/officeDocument/2006/math">
                    <m:r>
                      <a:rPr lang="zh-CN" altLang="en-US" sz="3200" b="1" i="1" smtClean="0">
                        <a:solidFill>
                          <a:srgbClr val="767171"/>
                        </a:solidFill>
                        <a:latin typeface="Cambria Math" panose="02040503050406030204" pitchFamily="18" charset="0"/>
                        <a:cs typeface="Arial" pitchFamily="34" charset="0"/>
                      </a:rPr>
                      <m:t>𝜽</m:t>
                    </m:r>
                  </m:oMath>
                </a14:m>
                <a:r>
                  <a:rPr lang="en-US" altLang="zh-CN" sz="3200" b="1" dirty="0">
                    <a:solidFill>
                      <a:srgbClr val="767171"/>
                    </a:solidFill>
                    <a:latin typeface="Arial" pitchFamily="34" charset="0"/>
                    <a:cs typeface="Arial" pitchFamily="34" charset="0"/>
                  </a:rPr>
                  <a:t>(</a:t>
                </a:r>
                <a14:m>
                  <m:oMath xmlns:m="http://schemas.openxmlformats.org/officeDocument/2006/math">
                    <m:acc>
                      <m:accPr>
                        <m:chr m:val="⃗"/>
                        <m:ctrlPr>
                          <a:rPr lang="en-US" altLang="zh-CN" sz="3200" b="1" i="1" dirty="0" smtClean="0">
                            <a:solidFill>
                              <a:srgbClr val="767171"/>
                            </a:solidFill>
                            <a:latin typeface="Cambria Math" panose="02040503050406030204" pitchFamily="18" charset="0"/>
                            <a:cs typeface="Arial" pitchFamily="34" charset="0"/>
                          </a:rPr>
                        </m:ctrlPr>
                      </m:accPr>
                      <m:e>
                        <m:r>
                          <a:rPr lang="en-US" altLang="zh-CN" sz="3200" b="1" i="1" dirty="0" smtClean="0">
                            <a:solidFill>
                              <a:srgbClr val="767171"/>
                            </a:solidFill>
                            <a:latin typeface="Cambria Math" panose="02040503050406030204" pitchFamily="18" charset="0"/>
                            <a:cs typeface="Arial" pitchFamily="34" charset="0"/>
                          </a:rPr>
                          <m:t>𝒙</m:t>
                        </m:r>
                      </m:e>
                    </m:acc>
                  </m:oMath>
                </a14:m>
                <a:r>
                  <a:rPr lang="en-US" altLang="zh-CN" sz="3200" b="1" dirty="0">
                    <a:solidFill>
                      <a:srgbClr val="767171"/>
                    </a:solidFill>
                    <a:latin typeface="Arial" pitchFamily="34" charset="0"/>
                    <a:cs typeface="Arial" pitchFamily="34" charset="0"/>
                  </a:rPr>
                  <a:t>):</a:t>
                </a:r>
                <a:r>
                  <a:rPr lang="zh-CN" altLang="en-US" sz="3200" b="1" dirty="0">
                    <a:solidFill>
                      <a:srgbClr val="767171"/>
                    </a:solidFill>
                    <a:latin typeface="Arial" pitchFamily="34" charset="0"/>
                    <a:cs typeface="Arial" pitchFamily="34" charset="0"/>
                  </a:rPr>
                  <a:t>仿射函数为迭代域中的每个积分点指定对应语句实例的新坐标。</a:t>
                </a:r>
                <a:r>
                  <a:rPr lang="en-US" altLang="zh-CN" sz="3200" b="1" dirty="0">
                    <a:solidFill>
                      <a:srgbClr val="767171"/>
                    </a:solidFill>
                    <a:latin typeface="Arial" pitchFamily="34" charset="0"/>
                    <a:cs typeface="Arial" pitchFamily="34" charset="0"/>
                  </a:rPr>
                  <a:t>(</a:t>
                </a:r>
                <a:r>
                  <a:rPr lang="zh-CN" altLang="en-US" sz="3200" b="1" dirty="0">
                    <a:solidFill>
                      <a:srgbClr val="767171"/>
                    </a:solidFill>
                    <a:latin typeface="Arial" pitchFamily="34" charset="0"/>
                    <a:cs typeface="Arial" pitchFamily="34" charset="0"/>
                  </a:rPr>
                  <a:t>类似调度算法？</a:t>
                </a:r>
                <a:r>
                  <a:rPr lang="en-US" altLang="zh-CN" sz="3200" b="1" dirty="0">
                    <a:solidFill>
                      <a:srgbClr val="767171"/>
                    </a:solidFill>
                    <a:latin typeface="Arial" pitchFamily="34" charset="0"/>
                    <a:cs typeface="Arial" pitchFamily="34" charset="0"/>
                  </a:rPr>
                  <a:t>)</a:t>
                </a:r>
              </a:p>
              <a:p>
                <a:pPr algn="just">
                  <a:lnSpc>
                    <a:spcPct val="150000"/>
                  </a:lnSpc>
                </a:pPr>
                <a:r>
                  <a:rPr lang="en-US" altLang="zh-CN" sz="3200" b="1" dirty="0">
                    <a:solidFill>
                      <a:srgbClr val="767171"/>
                    </a:solidFill>
                    <a:latin typeface="Arial" pitchFamily="34" charset="0"/>
                    <a:cs typeface="Arial" pitchFamily="34" charset="0"/>
                  </a:rPr>
                  <a:t>			</a:t>
                </a:r>
              </a:p>
              <a:p>
                <a:pPr algn="just">
                  <a:lnSpc>
                    <a:spcPct val="150000"/>
                  </a:lnSpc>
                </a:pPr>
                <a:r>
                  <a:rPr lang="en-US" altLang="zh-CN" sz="3200" b="1" dirty="0" err="1">
                    <a:solidFill>
                      <a:srgbClr val="767171"/>
                    </a:solidFill>
                    <a:latin typeface="Arial" pitchFamily="34" charset="0"/>
                    <a:cs typeface="Arial" pitchFamily="34" charset="0"/>
                  </a:rPr>
                  <a:t>SCoP</a:t>
                </a:r>
                <a:r>
                  <a:rPr lang="zh-CN" altLang="en-US" sz="3200" b="1" dirty="0">
                    <a:solidFill>
                      <a:srgbClr val="767171"/>
                    </a:solidFill>
                    <a:latin typeface="Arial" pitchFamily="34" charset="0"/>
                    <a:cs typeface="Arial" pitchFamily="34" charset="0"/>
                  </a:rPr>
                  <a:t>：任何程序中具有静态控制的最大连续语句集称为静态控制部分</a:t>
                </a:r>
                <a:r>
                  <a:rPr lang="en-US" altLang="zh-CN" sz="3200" b="1" dirty="0">
                    <a:solidFill>
                      <a:srgbClr val="767171"/>
                    </a:solidFill>
                    <a:latin typeface="Arial" pitchFamily="34" charset="0"/>
                    <a:cs typeface="Arial" pitchFamily="34" charset="0"/>
                  </a:rPr>
                  <a:t>(</a:t>
                </a:r>
                <a:r>
                  <a:rPr lang="en-US" altLang="zh-CN" sz="3200" b="1" dirty="0" err="1">
                    <a:solidFill>
                      <a:srgbClr val="767171"/>
                    </a:solidFill>
                    <a:latin typeface="Arial" pitchFamily="34" charset="0"/>
                    <a:cs typeface="Arial" pitchFamily="34" charset="0"/>
                  </a:rPr>
                  <a:t>SCoP</a:t>
                </a:r>
                <a:r>
                  <a:rPr lang="en-US" altLang="zh-CN" sz="3200" b="1" dirty="0">
                    <a:solidFill>
                      <a:srgbClr val="767171"/>
                    </a:solidFill>
                    <a:latin typeface="Arial" pitchFamily="34" charset="0"/>
                    <a:cs typeface="Arial" pitchFamily="34" charset="0"/>
                  </a:rPr>
                  <a:t>)</a:t>
                </a:r>
                <a:r>
                  <a:rPr lang="zh-CN" altLang="en-US" sz="3200" b="1" dirty="0">
                    <a:solidFill>
                      <a:srgbClr val="767171"/>
                    </a:solidFill>
                    <a:latin typeface="Arial" pitchFamily="34" charset="0"/>
                    <a:cs typeface="Arial" pitchFamily="34" charset="0"/>
                  </a:rPr>
                  <a:t>。</a:t>
                </a:r>
                <a:endParaRPr lang="en-US" altLang="zh-CN" sz="3200" b="1" dirty="0">
                  <a:solidFill>
                    <a:srgbClr val="767171"/>
                  </a:solidFill>
                  <a:latin typeface="Arial" pitchFamily="34" charset="0"/>
                  <a:cs typeface="Arial" pitchFamily="34" charset="0"/>
                </a:endParaRPr>
              </a:p>
            </p:txBody>
          </p:sp>
        </mc:Choice>
        <mc:Fallback xmlns="">
          <p:sp>
            <p:nvSpPr>
              <p:cNvPr id="5" name="文本框 4">
                <a:extLst>
                  <a:ext uri="{FF2B5EF4-FFF2-40B4-BE49-F238E27FC236}">
                    <a16:creationId xmlns:a16="http://schemas.microsoft.com/office/drawing/2014/main" id="{0B055005-3CA1-4CB4-BBDC-445E635859C2}"/>
                  </a:ext>
                </a:extLst>
              </p:cNvPr>
              <p:cNvSpPr txBox="1">
                <a:spLocks noRot="1" noChangeAspect="1" noMove="1" noResize="1" noEditPoints="1" noAdjustHandles="1" noChangeArrowheads="1" noChangeShapeType="1" noTextEdit="1"/>
              </p:cNvSpPr>
              <p:nvPr/>
            </p:nvSpPr>
            <p:spPr>
              <a:xfrm>
                <a:off x="1258308" y="1161762"/>
                <a:ext cx="9086850" cy="5167377"/>
              </a:xfrm>
              <a:prstGeom prst="rect">
                <a:avLst/>
              </a:prstGeom>
              <a:blipFill>
                <a:blip r:embed="rId4"/>
                <a:stretch>
                  <a:fillRect l="-1677" r="-1677" b="-307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470BD5A-9142-4D18-8D08-38D647B9C9A4}"/>
              </a:ext>
            </a:extLst>
          </p:cNvPr>
          <p:cNvPicPr>
            <a:picLocks noChangeAspect="1"/>
          </p:cNvPicPr>
          <p:nvPr/>
        </p:nvPicPr>
        <p:blipFill>
          <a:blip r:embed="rId5"/>
          <a:stretch>
            <a:fillRect/>
          </a:stretch>
        </p:blipFill>
        <p:spPr>
          <a:xfrm>
            <a:off x="3239255" y="1897290"/>
            <a:ext cx="5428495" cy="958799"/>
          </a:xfrm>
          <a:prstGeom prst="rect">
            <a:avLst/>
          </a:prstGeom>
        </p:spPr>
      </p:pic>
      <p:pic>
        <p:nvPicPr>
          <p:cNvPr id="10" name="图片 9">
            <a:extLst>
              <a:ext uri="{FF2B5EF4-FFF2-40B4-BE49-F238E27FC236}">
                <a16:creationId xmlns:a16="http://schemas.microsoft.com/office/drawing/2014/main" id="{C05AB1F0-43CA-4F57-8E6F-909D57F44764}"/>
              </a:ext>
            </a:extLst>
          </p:cNvPr>
          <p:cNvPicPr>
            <a:picLocks noChangeAspect="1"/>
          </p:cNvPicPr>
          <p:nvPr/>
        </p:nvPicPr>
        <p:blipFill>
          <a:blip r:embed="rId6"/>
          <a:stretch>
            <a:fillRect/>
          </a:stretch>
        </p:blipFill>
        <p:spPr>
          <a:xfrm>
            <a:off x="3889734" y="4073118"/>
            <a:ext cx="3823999" cy="839691"/>
          </a:xfrm>
          <a:prstGeom prst="rect">
            <a:avLst/>
          </a:prstGeom>
        </p:spPr>
      </p:pic>
    </p:spTree>
    <p:extLst>
      <p:ext uri="{BB962C8B-B14F-4D97-AF65-F5344CB8AC3E}">
        <p14:creationId xmlns:p14="http://schemas.microsoft.com/office/powerpoint/2010/main" val="342477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622E6707-D354-4E77-9A92-36226AB8EC0E}"/>
              </a:ext>
            </a:extLst>
          </p:cNvPr>
          <p:cNvSpPr txBox="1">
            <a:spLocks noChangeArrowheads="1"/>
          </p:cNvSpPr>
          <p:nvPr/>
        </p:nvSpPr>
        <p:spPr bwMode="auto">
          <a:xfrm>
            <a:off x="1981200" y="431512"/>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新方法新在哪里？</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1B00FC8-7B8C-4FE3-81F7-286BEBB295C1}"/>
                  </a:ext>
                </a:extLst>
              </p:cNvPr>
              <p:cNvSpPr txBox="1"/>
              <p:nvPr/>
            </p:nvSpPr>
            <p:spPr>
              <a:xfrm>
                <a:off x="563086" y="1298287"/>
                <a:ext cx="10905014" cy="4832092"/>
              </a:xfrm>
              <a:prstGeom prst="rect">
                <a:avLst/>
              </a:prstGeom>
              <a:noFill/>
            </p:spPr>
            <p:txBody>
              <a:bodyPr wrap="square" rtlCol="0">
                <a:spAutoFit/>
              </a:bodyPr>
              <a:lstStyle/>
              <a:p>
                <a:pPr algn="just"/>
                <a:r>
                  <a:rPr lang="zh-CN" altLang="en-US" sz="2800" b="1" dirty="0">
                    <a:solidFill>
                      <a:srgbClr val="767171"/>
                    </a:solidFill>
                    <a:latin typeface="Arial" pitchFamily="34" charset="0"/>
                    <a:cs typeface="Arial" pitchFamily="34" charset="0"/>
                  </a:rPr>
                  <a:t>       以前在多面体模型中代码生成的工作对仿射函数有严格的限制，我们</a:t>
                </a:r>
                <a:r>
                  <a:rPr lang="zh-CN" altLang="en-US" sz="2800" b="1" dirty="0">
                    <a:solidFill>
                      <a:srgbClr val="C94171"/>
                    </a:solidFill>
                    <a:latin typeface="Arial" pitchFamily="34" charset="0"/>
                    <a:cs typeface="Arial" pitchFamily="34" charset="0"/>
                  </a:rPr>
                  <a:t>没有对仿射函数施加任何约束</a:t>
                </a:r>
                <a:r>
                  <a:rPr lang="zh-CN" altLang="en-US" sz="2800" b="1" dirty="0">
                    <a:solidFill>
                      <a:srgbClr val="767171"/>
                    </a:solidFill>
                    <a:latin typeface="Arial" pitchFamily="34" charset="0"/>
                    <a:cs typeface="Arial" pitchFamily="34" charset="0"/>
                  </a:rPr>
                  <a:t>，因为我们没有尝试执行原始多面体的基底到目标索引的变化。</a:t>
                </a:r>
                <a:r>
                  <a:rPr lang="zh-CN" altLang="en-US" sz="2800" b="1" dirty="0">
                    <a:solidFill>
                      <a:srgbClr val="C94171"/>
                    </a:solidFill>
                    <a:latin typeface="Arial" pitchFamily="34" charset="0"/>
                    <a:cs typeface="Arial" pitchFamily="34" charset="0"/>
                  </a:rPr>
                  <a:t>相反，我们通过在起始位置增加新的维度，将新的字典顺序应用到多面体。</a:t>
                </a:r>
                <a:r>
                  <a:rPr lang="zh-CN" altLang="en-US" sz="2800" b="1" dirty="0">
                    <a:solidFill>
                      <a:srgbClr val="767171"/>
                    </a:solidFill>
                    <a:latin typeface="Arial" pitchFamily="34" charset="0"/>
                    <a:cs typeface="Arial" pitchFamily="34" charset="0"/>
                  </a:rPr>
                  <a:t>因此，从每一个多面体</a:t>
                </a:r>
                <a:r>
                  <a:rPr lang="en-US" altLang="zh-CN" sz="2800" b="1" dirty="0">
                    <a:solidFill>
                      <a:srgbClr val="767171"/>
                    </a:solidFill>
                    <a:latin typeface="Arial" pitchFamily="34" charset="0"/>
                    <a:cs typeface="Arial" pitchFamily="34" charset="0"/>
                  </a:rPr>
                  <a:t>D</a:t>
                </a:r>
                <a:r>
                  <a:rPr lang="zh-CN" altLang="en-US" sz="2800" b="1" dirty="0">
                    <a:solidFill>
                      <a:srgbClr val="767171"/>
                    </a:solidFill>
                    <a:latin typeface="Arial" pitchFamily="34" charset="0"/>
                    <a:cs typeface="Arial" pitchFamily="34" charset="0"/>
                  </a:rPr>
                  <a:t>和仿射函数的关系角度，可以建立另一个多面体</a:t>
                </a:r>
                <a14:m>
                  <m:oMath xmlns:m="http://schemas.openxmlformats.org/officeDocument/2006/math">
                    <m:r>
                      <a:rPr lang="en-US" altLang="zh-CN" sz="2800" b="1" i="1" dirty="0">
                        <a:solidFill>
                          <a:srgbClr val="767171"/>
                        </a:solidFill>
                        <a:latin typeface="Cambria Math" panose="02040503050406030204" pitchFamily="18" charset="0"/>
                        <a:ea typeface="Cambria Math" panose="02040503050406030204" pitchFamily="18" charset="0"/>
                        <a:cs typeface="Arial" pitchFamily="34" charset="0"/>
                      </a:rPr>
                      <m:t>𝑻</m:t>
                    </m:r>
                    <m:r>
                      <a:rPr lang="en-US" altLang="zh-CN" sz="2800" b="1" i="1" dirty="0">
                        <a:solidFill>
                          <a:srgbClr val="767171"/>
                        </a:solidFill>
                        <a:latin typeface="Cambria Math" panose="02040503050406030204" pitchFamily="18" charset="0"/>
                        <a:ea typeface="Cambria Math" panose="02040503050406030204" pitchFamily="18" charset="0"/>
                        <a:cs typeface="Arial" pitchFamily="34" charset="0"/>
                      </a:rPr>
                      <m:t> </m:t>
                    </m:r>
                  </m:oMath>
                </a14:m>
                <a:r>
                  <a:rPr lang="zh-CN" altLang="en-US" sz="2800" b="1" dirty="0">
                    <a:solidFill>
                      <a:srgbClr val="767171"/>
                    </a:solidFill>
                    <a:latin typeface="Arial" pitchFamily="34" charset="0"/>
                    <a:cs typeface="Arial" pitchFamily="34" charset="0"/>
                  </a:rPr>
                  <a:t>，并有合适的字典顺序</a:t>
                </a:r>
                <a:r>
                  <a:rPr lang="en-US" altLang="zh-CN" sz="2800" b="1" dirty="0">
                    <a:solidFill>
                      <a:srgbClr val="767171"/>
                    </a:solidFill>
                    <a:latin typeface="Arial" pitchFamily="34" charset="0"/>
                    <a:cs typeface="Arial" pitchFamily="34" charset="0"/>
                  </a:rPr>
                  <a:t>:</a:t>
                </a:r>
              </a:p>
              <a:p>
                <a:pPr algn="just"/>
                <a:endParaRPr lang="en-US" altLang="zh-CN" sz="2800" b="1" dirty="0">
                  <a:solidFill>
                    <a:srgbClr val="767171"/>
                  </a:solidFill>
                  <a:latin typeface="Arial" pitchFamily="34" charset="0"/>
                  <a:cs typeface="Arial" pitchFamily="34" charset="0"/>
                </a:endParaRPr>
              </a:p>
              <a:p>
                <a:pPr algn="just"/>
                <a:endParaRPr lang="en-US" altLang="zh-CN" sz="2800" b="1" dirty="0">
                  <a:solidFill>
                    <a:srgbClr val="767171"/>
                  </a:solidFill>
                  <a:latin typeface="Arial" pitchFamily="34" charset="0"/>
                  <a:cs typeface="Arial" pitchFamily="34" charset="0"/>
                </a:endParaRPr>
              </a:p>
              <a:p>
                <a:pPr algn="just"/>
                <a:endParaRPr lang="en-US" altLang="zh-CN" sz="2800" b="1" dirty="0">
                  <a:solidFill>
                    <a:srgbClr val="767171"/>
                  </a:solidFill>
                  <a:latin typeface="Arial" pitchFamily="34" charset="0"/>
                  <a:cs typeface="Arial" pitchFamily="34" charset="0"/>
                </a:endParaRPr>
              </a:p>
              <a:p>
                <a:pPr algn="just"/>
                <a:r>
                  <a:rPr lang="en-US" altLang="zh-CN" sz="2800" b="1" dirty="0">
                    <a:solidFill>
                      <a:srgbClr val="767171"/>
                    </a:solidFill>
                    <a:latin typeface="Arial" pitchFamily="34" charset="0"/>
                    <a:cs typeface="Arial" pitchFamily="34" charset="0"/>
                  </a:rPr>
                  <a:t>       </a:t>
                </a:r>
                <a:r>
                  <a:rPr lang="zh-CN" altLang="en-US" sz="2800" b="1" dirty="0">
                    <a:solidFill>
                      <a:schemeClr val="accent2"/>
                    </a:solidFill>
                    <a:latin typeface="Arial" pitchFamily="34" charset="0"/>
                    <a:cs typeface="Arial" pitchFamily="34" charset="0"/>
                  </a:rPr>
                  <a:t>新的多面体内的点按字典顺序排列，直到</a:t>
                </a:r>
                <a14:m>
                  <m:oMath xmlns:m="http://schemas.openxmlformats.org/officeDocument/2006/math">
                    <m:acc>
                      <m:accPr>
                        <m:chr m:val="⃗"/>
                        <m:ctrlPr>
                          <a:rPr lang="en-US" altLang="zh-CN" sz="2800" b="1" i="1" dirty="0">
                            <a:solidFill>
                              <a:schemeClr val="accent2"/>
                            </a:solidFill>
                            <a:latin typeface="Cambria Math" panose="02040503050406030204" pitchFamily="18" charset="0"/>
                            <a:cs typeface="Arial" pitchFamily="34" charset="0"/>
                          </a:rPr>
                        </m:ctrlPr>
                      </m:accPr>
                      <m:e>
                        <m:r>
                          <a:rPr lang="en-US" altLang="zh-CN" sz="2800" b="1" i="1" dirty="0">
                            <a:solidFill>
                              <a:schemeClr val="accent2"/>
                            </a:solidFill>
                            <a:latin typeface="Cambria Math" panose="02040503050406030204" pitchFamily="18" charset="0"/>
                            <a:cs typeface="Arial" pitchFamily="34" charset="0"/>
                          </a:rPr>
                          <m:t>𝒚</m:t>
                        </m:r>
                      </m:e>
                    </m:acc>
                  </m:oMath>
                </a14:m>
                <a:r>
                  <a:rPr lang="zh-CN" altLang="en-US" sz="2800" b="1" dirty="0">
                    <a:solidFill>
                      <a:schemeClr val="accent2"/>
                    </a:solidFill>
                    <a:latin typeface="Arial" pitchFamily="34" charset="0"/>
                    <a:cs typeface="Arial" pitchFamily="34" charset="0"/>
                  </a:rPr>
                  <a:t>的最后一个维度，剩下的维度没有特定的顺序。</a:t>
                </a:r>
                <a:r>
                  <a:rPr lang="zh-CN" altLang="en-US" sz="2800" b="1" dirty="0">
                    <a:solidFill>
                      <a:srgbClr val="767171"/>
                    </a:solidFill>
                    <a:latin typeface="Arial" pitchFamily="34" charset="0"/>
                    <a:cs typeface="Arial" pitchFamily="34" charset="0"/>
                  </a:rPr>
                  <a:t>通过使用这种转换策略，原始迭代域和转换的数据都包含在新的多面体中。</a:t>
                </a:r>
                <a:endParaRPr lang="en-US" altLang="zh-CN" sz="3200" b="1" dirty="0">
                  <a:solidFill>
                    <a:srgbClr val="767171"/>
                  </a:solidFill>
                  <a:latin typeface="Arial" pitchFamily="34" charset="0"/>
                  <a:cs typeface="Arial" pitchFamily="34" charset="0"/>
                </a:endParaRPr>
              </a:p>
            </p:txBody>
          </p:sp>
        </mc:Choice>
        <mc:Fallback xmlns="">
          <p:sp>
            <p:nvSpPr>
              <p:cNvPr id="3" name="文本框 2">
                <a:extLst>
                  <a:ext uri="{FF2B5EF4-FFF2-40B4-BE49-F238E27FC236}">
                    <a16:creationId xmlns:a16="http://schemas.microsoft.com/office/drawing/2014/main" id="{C1B00FC8-7B8C-4FE3-81F7-286BEBB295C1}"/>
                  </a:ext>
                </a:extLst>
              </p:cNvPr>
              <p:cNvSpPr txBox="1">
                <a:spLocks noRot="1" noChangeAspect="1" noMove="1" noResize="1" noEditPoints="1" noAdjustHandles="1" noChangeArrowheads="1" noChangeShapeType="1" noTextEdit="1"/>
              </p:cNvSpPr>
              <p:nvPr/>
            </p:nvSpPr>
            <p:spPr>
              <a:xfrm>
                <a:off x="563086" y="1298287"/>
                <a:ext cx="10905014" cy="4832092"/>
              </a:xfrm>
              <a:prstGeom prst="rect">
                <a:avLst/>
              </a:prstGeom>
              <a:blipFill>
                <a:blip r:embed="rId4"/>
                <a:stretch>
                  <a:fillRect l="-1118" t="-1765" r="-1174" b="-21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01E7F4F-87F0-4A08-9FF5-FB63D078516D}"/>
                  </a:ext>
                </a:extLst>
              </p:cNvPr>
              <p:cNvSpPr txBox="1"/>
              <p:nvPr/>
            </p:nvSpPr>
            <p:spPr>
              <a:xfrm>
                <a:off x="3892370" y="7981950"/>
                <a:ext cx="4551246" cy="369332"/>
              </a:xfrm>
              <a:prstGeom prst="rect">
                <a:avLst/>
              </a:prstGeom>
              <a:noFill/>
            </p:spPr>
            <p:txBody>
              <a:bodyPr wrap="none" rtlCol="0">
                <a:spAutoFit/>
              </a:bodyPr>
              <a:lstStyle/>
              <a:p>
                <a:r>
                  <a:rPr lang="zh-CN" altLang="en-US" b="1" dirty="0">
                    <a:solidFill>
                      <a:srgbClr val="767171"/>
                    </a:solidFill>
                    <a:latin typeface="Arial" pitchFamily="34" charset="0"/>
                    <a:cs typeface="Arial" pitchFamily="34" charset="0"/>
                  </a:rPr>
                  <a:t>根据定义</a:t>
                </a:r>
                <a:r>
                  <a:rPr lang="en-US" altLang="zh-CN" b="1" dirty="0">
                    <a:solidFill>
                      <a:srgbClr val="767171"/>
                    </a:solidFill>
                    <a:latin typeface="Arial" pitchFamily="34" charset="0"/>
                    <a:cs typeface="Arial" pitchFamily="34" charset="0"/>
                  </a:rPr>
                  <a:t>,</a:t>
                </a:r>
                <a:r>
                  <a:rPr lang="zh-CN" altLang="en-US" b="1" dirty="0">
                    <a:solidFill>
                      <a:srgbClr val="767171"/>
                    </a:solidFill>
                    <a:latin typeface="Arial" pitchFamily="34" charset="0"/>
                    <a:cs typeface="Arial" pitchFamily="34" charset="0"/>
                  </a:rPr>
                  <a:t>当且仅当</a:t>
                </a:r>
                <a14:m>
                  <m:oMath xmlns:m="http://schemas.openxmlformats.org/officeDocument/2006/math">
                    <m:acc>
                      <m:accPr>
                        <m:chr m:val="⃗"/>
                        <m:ctrlPr>
                          <a:rPr lang="zh-CN" altLang="en-US"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𝒚</m:t>
                        </m:r>
                      </m:e>
                    </m:acc>
                    <m:r>
                      <a:rPr lang="en-US" altLang="zh-CN" b="1" i="1" dirty="0">
                        <a:solidFill>
                          <a:srgbClr val="767171"/>
                        </a:solidFill>
                        <a:latin typeface="Cambria Math" panose="02040503050406030204" pitchFamily="18" charset="0"/>
                        <a:cs typeface="Arial" pitchFamily="34" charset="0"/>
                      </a:rPr>
                      <m:t>=</m:t>
                    </m:r>
                    <m:r>
                      <a:rPr lang="zh-CN" altLang="en-US" b="1" i="1" dirty="0">
                        <a:solidFill>
                          <a:srgbClr val="767171"/>
                        </a:solidFill>
                        <a:latin typeface="Cambria Math" panose="02040503050406030204" pitchFamily="18" charset="0"/>
                        <a:cs typeface="Arial" pitchFamily="34" charset="0"/>
                      </a:rPr>
                      <m:t>𝜽</m:t>
                    </m:r>
                    <m:r>
                      <a:rPr lang="en-US" altLang="zh-CN" b="1" i="1" dirty="0">
                        <a:solidFill>
                          <a:srgbClr val="767171"/>
                        </a:solidFill>
                        <a:latin typeface="Cambria Math" panose="02040503050406030204" pitchFamily="18" charset="0"/>
                        <a:cs typeface="Arial" pitchFamily="34" charset="0"/>
                      </a:rPr>
                      <m:t>(</m:t>
                    </m:r>
                    <m:acc>
                      <m:accPr>
                        <m:chr m:val="⃗"/>
                        <m:ctrlPr>
                          <a:rPr lang="en-US" altLang="zh-CN"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𝒙</m:t>
                        </m:r>
                      </m:e>
                    </m:acc>
                    <m:r>
                      <a:rPr lang="en-US" altLang="zh-CN" b="1" i="1" dirty="0">
                        <a:solidFill>
                          <a:srgbClr val="767171"/>
                        </a:solidFill>
                        <a:latin typeface="Cambria Math" panose="02040503050406030204" pitchFamily="18" charset="0"/>
                        <a:cs typeface="Arial" pitchFamily="34" charset="0"/>
                      </a:rPr>
                      <m:t>)</m:t>
                    </m:r>
                    <m:r>
                      <a:rPr lang="zh-CN" altLang="en-US" b="1" i="1" dirty="0">
                        <a:solidFill>
                          <a:srgbClr val="767171"/>
                        </a:solidFill>
                        <a:latin typeface="Cambria Math" panose="02040503050406030204" pitchFamily="18" charset="0"/>
                        <a:cs typeface="Arial" pitchFamily="34" charset="0"/>
                      </a:rPr>
                      <m:t>时</m:t>
                    </m:r>
                  </m:oMath>
                </a14:m>
                <a:r>
                  <a:rPr lang="en-US" altLang="zh-CN" b="1" dirty="0">
                    <a:solidFill>
                      <a:srgbClr val="767171"/>
                    </a:solidFill>
                    <a:cs typeface="Arial" pitchFamily="34" charset="0"/>
                  </a:rPr>
                  <a:t> </a:t>
                </a:r>
                <a14:m>
                  <m:oMath xmlns:m="http://schemas.openxmlformats.org/officeDocument/2006/math">
                    <m:r>
                      <a:rPr lang="en-US" altLang="zh-CN" b="1" dirty="0">
                        <a:solidFill>
                          <a:srgbClr val="767171"/>
                        </a:solidFill>
                        <a:latin typeface="Cambria Math" panose="02040503050406030204" pitchFamily="18" charset="0"/>
                        <a:cs typeface="Arial" pitchFamily="34" charset="0"/>
                      </a:rPr>
                      <m:t>(</m:t>
                    </m:r>
                    <m:acc>
                      <m:accPr>
                        <m:chr m:val="⃗"/>
                        <m:ctrlPr>
                          <a:rPr lang="en-US" altLang="zh-CN"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𝒚</m:t>
                        </m:r>
                      </m:e>
                    </m:acc>
                    <m:r>
                      <a:rPr lang="en-US" altLang="zh-CN" b="1" i="1" dirty="0">
                        <a:solidFill>
                          <a:srgbClr val="767171"/>
                        </a:solidFill>
                        <a:latin typeface="Cambria Math" panose="02040503050406030204" pitchFamily="18" charset="0"/>
                        <a:cs typeface="Arial" pitchFamily="34" charset="0"/>
                      </a:rPr>
                      <m:t>,</m:t>
                    </m:r>
                    <m:acc>
                      <m:accPr>
                        <m:chr m:val="⃗"/>
                        <m:ctrlPr>
                          <a:rPr lang="en-US" altLang="zh-CN"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𝒙</m:t>
                        </m:r>
                      </m:e>
                    </m:acc>
                    <m:r>
                      <a:rPr lang="en-US" altLang="zh-CN" b="1" i="1" dirty="0">
                        <a:solidFill>
                          <a:srgbClr val="767171"/>
                        </a:solidFill>
                        <a:latin typeface="Cambria Math" panose="02040503050406030204" pitchFamily="18" charset="0"/>
                        <a:cs typeface="Arial" pitchFamily="34" charset="0"/>
                      </a:rPr>
                      <m:t>)</m:t>
                    </m:r>
                    <m:r>
                      <a:rPr lang="en-US" altLang="zh-CN" b="1" i="1" dirty="0">
                        <a:solidFill>
                          <a:srgbClr val="767171"/>
                        </a:solidFill>
                        <a:latin typeface="Cambria Math" panose="02040503050406030204" pitchFamily="18" charset="0"/>
                        <a:ea typeface="Cambria Math" panose="02040503050406030204" pitchFamily="18" charset="0"/>
                        <a:cs typeface="Arial" pitchFamily="34" charset="0"/>
                      </a:rPr>
                      <m:t>∈</m:t>
                    </m:r>
                    <m:r>
                      <a:rPr lang="en-US" altLang="zh-CN" b="1" i="1" dirty="0">
                        <a:solidFill>
                          <a:srgbClr val="767171"/>
                        </a:solidFill>
                        <a:latin typeface="Cambria Math" panose="02040503050406030204" pitchFamily="18" charset="0"/>
                        <a:ea typeface="Cambria Math" panose="02040503050406030204" pitchFamily="18" charset="0"/>
                        <a:cs typeface="Arial" pitchFamily="34" charset="0"/>
                      </a:rPr>
                      <m:t>𝑻</m:t>
                    </m:r>
                    <m:r>
                      <a:rPr lang="en-US" altLang="zh-CN" b="1" i="1" dirty="0">
                        <a:solidFill>
                          <a:srgbClr val="767171"/>
                        </a:solidFill>
                        <a:latin typeface="Cambria Math" panose="02040503050406030204" pitchFamily="18" charset="0"/>
                        <a:ea typeface="Cambria Math" panose="02040503050406030204" pitchFamily="18" charset="0"/>
                        <a:cs typeface="Arial" pitchFamily="34" charset="0"/>
                      </a:rPr>
                      <m:t> </m:t>
                    </m:r>
                  </m:oMath>
                </a14:m>
                <a:r>
                  <a:rPr lang="zh-CN" altLang="en-US" b="1" dirty="0">
                    <a:solidFill>
                      <a:srgbClr val="767171"/>
                    </a:solidFill>
                    <a:latin typeface="Arial" pitchFamily="34" charset="0"/>
                    <a:cs typeface="Arial" pitchFamily="34" charset="0"/>
                  </a:rPr>
                  <a:t>。</a:t>
                </a:r>
                <a:endParaRPr lang="zh-CN" altLang="en-US" dirty="0"/>
              </a:p>
            </p:txBody>
          </p:sp>
        </mc:Choice>
        <mc:Fallback xmlns="">
          <p:sp>
            <p:nvSpPr>
              <p:cNvPr id="14" name="文本框 13">
                <a:extLst>
                  <a:ext uri="{FF2B5EF4-FFF2-40B4-BE49-F238E27FC236}">
                    <a16:creationId xmlns:a16="http://schemas.microsoft.com/office/drawing/2014/main" id="{501E7F4F-87F0-4A08-9FF5-FB63D078516D}"/>
                  </a:ext>
                </a:extLst>
              </p:cNvPr>
              <p:cNvSpPr txBox="1">
                <a:spLocks noRot="1" noChangeAspect="1" noMove="1" noResize="1" noEditPoints="1" noAdjustHandles="1" noChangeArrowheads="1" noChangeShapeType="1" noTextEdit="1"/>
              </p:cNvSpPr>
              <p:nvPr/>
            </p:nvSpPr>
            <p:spPr>
              <a:xfrm>
                <a:off x="3892370" y="7981950"/>
                <a:ext cx="4551246" cy="369332"/>
              </a:xfrm>
              <a:prstGeom prst="rect">
                <a:avLst/>
              </a:prstGeom>
              <a:blipFill>
                <a:blip r:embed="rId5"/>
                <a:stretch>
                  <a:fillRect l="-1206" t="-13115" r="-268" b="-2459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CB2BE54-4811-40A8-9401-85A654A31184}"/>
              </a:ext>
            </a:extLst>
          </p:cNvPr>
          <p:cNvPicPr>
            <a:picLocks noChangeAspect="1"/>
          </p:cNvPicPr>
          <p:nvPr/>
        </p:nvPicPr>
        <p:blipFill>
          <a:blip r:embed="rId6"/>
          <a:stretch>
            <a:fillRect/>
          </a:stretch>
        </p:blipFill>
        <p:spPr>
          <a:xfrm>
            <a:off x="2266002" y="3495675"/>
            <a:ext cx="6791325" cy="1200270"/>
          </a:xfrm>
          <a:prstGeom prst="rect">
            <a:avLst/>
          </a:prstGeom>
        </p:spPr>
      </p:pic>
    </p:spTree>
    <p:extLst>
      <p:ext uri="{BB962C8B-B14F-4D97-AF65-F5344CB8AC3E}">
        <p14:creationId xmlns:p14="http://schemas.microsoft.com/office/powerpoint/2010/main" val="2888673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622E6707-D354-4E77-9A92-36226AB8EC0E}"/>
              </a:ext>
            </a:extLst>
          </p:cNvPr>
          <p:cNvSpPr txBox="1">
            <a:spLocks noChangeArrowheads="1"/>
          </p:cNvSpPr>
          <p:nvPr/>
        </p:nvSpPr>
        <p:spPr bwMode="auto">
          <a:xfrm>
            <a:off x="1981200" y="431512"/>
            <a:ext cx="3892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新旧方法如何理解？</a:t>
            </a:r>
          </a:p>
        </p:txBody>
      </p:sp>
      <p:pic>
        <p:nvPicPr>
          <p:cNvPr id="6" name="图片 5">
            <a:extLst>
              <a:ext uri="{FF2B5EF4-FFF2-40B4-BE49-F238E27FC236}">
                <a16:creationId xmlns:a16="http://schemas.microsoft.com/office/drawing/2014/main" id="{4A75DBAA-2F91-4E62-AEDF-BDD3F44DC748}"/>
              </a:ext>
            </a:extLst>
          </p:cNvPr>
          <p:cNvPicPr>
            <a:picLocks noChangeAspect="1"/>
          </p:cNvPicPr>
          <p:nvPr/>
        </p:nvPicPr>
        <p:blipFill>
          <a:blip r:embed="rId4"/>
          <a:stretch>
            <a:fillRect/>
          </a:stretch>
        </p:blipFill>
        <p:spPr>
          <a:xfrm>
            <a:off x="245223" y="1300163"/>
            <a:ext cx="11701554" cy="4257674"/>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6A9078A-27F6-4544-A9B1-548F860FD677}"/>
                  </a:ext>
                </a:extLst>
              </p:cNvPr>
              <p:cNvSpPr/>
              <p:nvPr/>
            </p:nvSpPr>
            <p:spPr>
              <a:xfrm>
                <a:off x="692263" y="5582503"/>
                <a:ext cx="2812937" cy="769441"/>
              </a:xfrm>
              <a:prstGeom prst="rect">
                <a:avLst/>
              </a:prstGeom>
            </p:spPr>
            <p:txBody>
              <a:bodyPr wrap="square">
                <a:spAutoFit/>
              </a:bodyPr>
              <a:lstStyle/>
              <a:p>
                <a:r>
                  <a:rPr lang="zh-CN" altLang="en-US" sz="2200" b="1" dirty="0">
                    <a:solidFill>
                      <a:srgbClr val="767171"/>
                    </a:solidFill>
                    <a:latin typeface="Arial" pitchFamily="34" charset="0"/>
                    <a:cs typeface="Arial" pitchFamily="34" charset="0"/>
                  </a:rPr>
                  <a:t>多面体</a:t>
                </a:r>
                <a14:m>
                  <m:oMath xmlns:m="http://schemas.openxmlformats.org/officeDocument/2006/math">
                    <m:sSub>
                      <m:sSubPr>
                        <m:ctrlPr>
                          <a:rPr lang="el-GR" altLang="zh-CN" sz="2200" b="1" i="1">
                            <a:solidFill>
                              <a:srgbClr val="767171"/>
                            </a:solidFill>
                            <a:latin typeface="Cambria Math" panose="02040503050406030204" pitchFamily="18" charset="0"/>
                            <a:cs typeface="Arial" pitchFamily="34" charset="0"/>
                          </a:rPr>
                        </m:ctrlPr>
                      </m:sSubPr>
                      <m:e>
                        <m:r>
                          <m:rPr>
                            <m:sty m:val="p"/>
                          </m:rPr>
                          <a:rPr lang="en-US" altLang="zh-CN" sz="2200" b="1">
                            <a:solidFill>
                              <a:srgbClr val="767171"/>
                            </a:solidFill>
                            <a:latin typeface="Cambria Math" panose="02040503050406030204" pitchFamily="18" charset="0"/>
                            <a:cs typeface="Arial" pitchFamily="34" charset="0"/>
                          </a:rPr>
                          <m:t>T</m:t>
                        </m:r>
                      </m:e>
                      <m:sub>
                        <m:r>
                          <a:rPr lang="en-US" altLang="zh-CN" sz="2200" b="1">
                            <a:solidFill>
                              <a:srgbClr val="767171"/>
                            </a:solidFill>
                            <a:latin typeface="Cambria Math" panose="02040503050406030204" pitchFamily="18" charset="0"/>
                            <a:cs typeface="Arial" pitchFamily="34" charset="0"/>
                          </a:rPr>
                          <m:t>𝑠</m:t>
                        </m:r>
                        <m:r>
                          <a:rPr lang="en-US" altLang="zh-CN" sz="2200" b="1">
                            <a:solidFill>
                              <a:srgbClr val="767171"/>
                            </a:solidFill>
                            <a:latin typeface="Cambria Math" panose="02040503050406030204" pitchFamily="18" charset="0"/>
                            <a:cs typeface="Arial" pitchFamily="34" charset="0"/>
                          </a:rPr>
                          <m:t>2</m:t>
                        </m:r>
                      </m:sub>
                    </m:sSub>
                    <m:r>
                      <a:rPr lang="zh-CN" altLang="en-US" sz="2200" b="1">
                        <a:solidFill>
                          <a:srgbClr val="767171"/>
                        </a:solidFill>
                        <a:latin typeface="Cambria Math" panose="02040503050406030204" pitchFamily="18" charset="0"/>
                        <a:cs typeface="Arial" pitchFamily="34" charset="0"/>
                      </a:rPr>
                      <m:t>和仿射函数</m:t>
                    </m:r>
                    <m:sSub>
                      <m:sSubPr>
                        <m:ctrlPr>
                          <a:rPr lang="el-GR" altLang="zh-CN" sz="2200" b="1" i="1">
                            <a:solidFill>
                              <a:srgbClr val="767171"/>
                            </a:solidFill>
                            <a:latin typeface="Cambria Math" panose="02040503050406030204" pitchFamily="18" charset="0"/>
                            <a:cs typeface="Arial" pitchFamily="34" charset="0"/>
                          </a:rPr>
                        </m:ctrlPr>
                      </m:sSubPr>
                      <m:e>
                        <m:r>
                          <a:rPr lang="zh-CN" altLang="el-GR" sz="2200" b="1">
                            <a:solidFill>
                              <a:srgbClr val="767171"/>
                            </a:solidFill>
                            <a:latin typeface="Cambria Math" panose="02040503050406030204" pitchFamily="18" charset="0"/>
                            <a:cs typeface="Arial" pitchFamily="34" charset="0"/>
                          </a:rPr>
                          <m:t>𝜃</m:t>
                        </m:r>
                      </m:e>
                      <m:sub>
                        <m:r>
                          <a:rPr lang="en-US" altLang="zh-CN" sz="2200" b="1">
                            <a:solidFill>
                              <a:srgbClr val="767171"/>
                            </a:solidFill>
                            <a:latin typeface="Cambria Math" panose="02040503050406030204" pitchFamily="18" charset="0"/>
                            <a:cs typeface="Arial" pitchFamily="34" charset="0"/>
                          </a:rPr>
                          <m:t>𝑠</m:t>
                        </m:r>
                        <m:r>
                          <a:rPr lang="en-US" altLang="zh-CN" sz="2200" b="1">
                            <a:solidFill>
                              <a:srgbClr val="767171"/>
                            </a:solidFill>
                            <a:latin typeface="Cambria Math" panose="02040503050406030204" pitchFamily="18" charset="0"/>
                            <a:cs typeface="Arial" pitchFamily="34" charset="0"/>
                          </a:rPr>
                          <m:t>2</m:t>
                        </m:r>
                      </m:sub>
                    </m:sSub>
                    <m:r>
                      <m:rPr>
                        <m:nor/>
                      </m:rPr>
                      <a:rPr lang="en-US" altLang="zh-CN" sz="2200" b="1">
                        <a:solidFill>
                          <a:srgbClr val="767171"/>
                        </a:solidFill>
                        <a:latin typeface="Arial" pitchFamily="34" charset="0"/>
                        <a:cs typeface="Arial" pitchFamily="34" charset="0"/>
                      </a:rPr>
                      <m:t>(</m:t>
                    </m:r>
                    <m:r>
                      <m:rPr>
                        <m:nor/>
                      </m:rPr>
                      <a:rPr lang="en-US" altLang="zh-CN" sz="2200" b="1">
                        <a:solidFill>
                          <a:srgbClr val="767171"/>
                        </a:solidFill>
                        <a:latin typeface="Arial" pitchFamily="34" charset="0"/>
                        <a:cs typeface="Arial" pitchFamily="34" charset="0"/>
                      </a:rPr>
                      <m:t>i</m:t>
                    </m:r>
                    <m:r>
                      <m:rPr>
                        <m:nor/>
                      </m:rPr>
                      <a:rPr lang="en-US" altLang="zh-CN" sz="2200" b="1">
                        <a:solidFill>
                          <a:srgbClr val="767171"/>
                        </a:solidFill>
                        <a:latin typeface="Arial" pitchFamily="34" charset="0"/>
                        <a:cs typeface="Arial" pitchFamily="34" charset="0"/>
                      </a:rPr>
                      <m:t>, </m:t>
                    </m:r>
                    <m:r>
                      <m:rPr>
                        <m:nor/>
                      </m:rPr>
                      <a:rPr lang="en-US" altLang="zh-CN" sz="2200" b="1">
                        <a:solidFill>
                          <a:srgbClr val="767171"/>
                        </a:solidFill>
                        <a:latin typeface="Arial" pitchFamily="34" charset="0"/>
                        <a:cs typeface="Arial" pitchFamily="34" charset="0"/>
                      </a:rPr>
                      <m:t>j</m:t>
                    </m:r>
                    <m:r>
                      <m:rPr>
                        <m:nor/>
                      </m:rPr>
                      <a:rPr lang="en-US" altLang="zh-CN" sz="2200" b="1">
                        <a:solidFill>
                          <a:srgbClr val="767171"/>
                        </a:solidFill>
                        <a:latin typeface="Arial" pitchFamily="34" charset="0"/>
                        <a:cs typeface="Arial" pitchFamily="34" charset="0"/>
                      </a:rPr>
                      <m:t>) = 2</m:t>
                    </m:r>
                    <m:r>
                      <m:rPr>
                        <m:nor/>
                      </m:rPr>
                      <a:rPr lang="en-US" altLang="zh-CN" sz="2200" b="1">
                        <a:solidFill>
                          <a:srgbClr val="767171"/>
                        </a:solidFill>
                        <a:latin typeface="Arial" pitchFamily="34" charset="0"/>
                        <a:cs typeface="Arial" pitchFamily="34" charset="0"/>
                      </a:rPr>
                      <m:t>i</m:t>
                    </m:r>
                    <m:r>
                      <m:rPr>
                        <m:nor/>
                      </m:rPr>
                      <a:rPr lang="en-US" altLang="zh-CN" sz="2200" b="1">
                        <a:solidFill>
                          <a:srgbClr val="767171"/>
                        </a:solidFill>
                        <a:latin typeface="Arial" pitchFamily="34" charset="0"/>
                        <a:cs typeface="Arial" pitchFamily="34" charset="0"/>
                      </a:rPr>
                      <m:t>+</m:t>
                    </m:r>
                    <m:r>
                      <m:rPr>
                        <m:nor/>
                      </m:rPr>
                      <a:rPr lang="en-US" altLang="zh-CN" sz="2200" b="1">
                        <a:solidFill>
                          <a:srgbClr val="767171"/>
                        </a:solidFill>
                        <a:latin typeface="Arial" pitchFamily="34" charset="0"/>
                        <a:cs typeface="Arial" pitchFamily="34" charset="0"/>
                      </a:rPr>
                      <m:t>j</m:t>
                    </m:r>
                    <m:r>
                      <m:rPr>
                        <m:nor/>
                      </m:rPr>
                      <a:rPr lang="en-US" altLang="zh-CN" sz="2200" b="1">
                        <a:solidFill>
                          <a:srgbClr val="767171"/>
                        </a:solidFill>
                        <a:latin typeface="Arial" pitchFamily="34" charset="0"/>
                        <a:cs typeface="Arial" pitchFamily="34" charset="0"/>
                      </a:rPr>
                      <m:t>.</m:t>
                    </m:r>
                  </m:oMath>
                </a14:m>
                <a:endParaRPr lang="zh-CN" altLang="en-US" sz="2200" b="1" dirty="0">
                  <a:solidFill>
                    <a:srgbClr val="767171"/>
                  </a:solidFill>
                  <a:latin typeface="Arial" pitchFamily="34" charset="0"/>
                  <a:cs typeface="Arial" pitchFamily="34" charset="0"/>
                </a:endParaRPr>
              </a:p>
            </p:txBody>
          </p:sp>
        </mc:Choice>
        <mc:Fallback xmlns="">
          <p:sp>
            <p:nvSpPr>
              <p:cNvPr id="2" name="矩形 1">
                <a:extLst>
                  <a:ext uri="{FF2B5EF4-FFF2-40B4-BE49-F238E27FC236}">
                    <a16:creationId xmlns:a16="http://schemas.microsoft.com/office/drawing/2014/main" id="{46A9078A-27F6-4544-A9B1-548F860FD677}"/>
                  </a:ext>
                </a:extLst>
              </p:cNvPr>
              <p:cNvSpPr>
                <a:spLocks noRot="1" noChangeAspect="1" noMove="1" noResize="1" noEditPoints="1" noAdjustHandles="1" noChangeArrowheads="1" noChangeShapeType="1" noTextEdit="1"/>
              </p:cNvSpPr>
              <p:nvPr/>
            </p:nvSpPr>
            <p:spPr>
              <a:xfrm>
                <a:off x="692263" y="5582503"/>
                <a:ext cx="2812937" cy="769441"/>
              </a:xfrm>
              <a:prstGeom prst="rect">
                <a:avLst/>
              </a:prstGeom>
              <a:blipFill>
                <a:blip r:embed="rId5"/>
                <a:stretch>
                  <a:fillRect l="-2820" t="-7937" r="-1302" b="-952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FBFFB79-2644-475D-A44D-154962D22F8E}"/>
              </a:ext>
            </a:extLst>
          </p:cNvPr>
          <p:cNvSpPr txBox="1"/>
          <p:nvPr/>
        </p:nvSpPr>
        <p:spPr>
          <a:xfrm>
            <a:off x="4410091" y="5673468"/>
            <a:ext cx="2454518" cy="430887"/>
          </a:xfrm>
          <a:prstGeom prst="rect">
            <a:avLst/>
          </a:prstGeom>
          <a:noFill/>
        </p:spPr>
        <p:txBody>
          <a:bodyPr wrap="none" rtlCol="0">
            <a:spAutoFit/>
          </a:bodyPr>
          <a:lstStyle/>
          <a:p>
            <a:r>
              <a:rPr lang="zh-CN" altLang="en-US" sz="2200" b="1" dirty="0">
                <a:solidFill>
                  <a:srgbClr val="767171"/>
                </a:solidFill>
                <a:latin typeface="Arial" pitchFamily="34" charset="0"/>
                <a:cs typeface="Arial" pitchFamily="34" charset="0"/>
              </a:rPr>
              <a:t>通常产生的多面体</a:t>
            </a:r>
          </a:p>
        </p:txBody>
      </p:sp>
      <p:sp>
        <p:nvSpPr>
          <p:cNvPr id="7" name="文本框 6">
            <a:extLst>
              <a:ext uri="{FF2B5EF4-FFF2-40B4-BE49-F238E27FC236}">
                <a16:creationId xmlns:a16="http://schemas.microsoft.com/office/drawing/2014/main" id="{309CF7E7-E0FA-46F0-9A9C-60AB0F3B3031}"/>
              </a:ext>
            </a:extLst>
          </p:cNvPr>
          <p:cNvSpPr txBox="1"/>
          <p:nvPr/>
        </p:nvSpPr>
        <p:spPr>
          <a:xfrm>
            <a:off x="8555518" y="5661403"/>
            <a:ext cx="2944219" cy="769441"/>
          </a:xfrm>
          <a:prstGeom prst="rect">
            <a:avLst/>
          </a:prstGeom>
          <a:noFill/>
        </p:spPr>
        <p:txBody>
          <a:bodyPr wrap="square" rtlCol="0">
            <a:spAutoFit/>
          </a:bodyPr>
          <a:lstStyle/>
          <a:p>
            <a:r>
              <a:rPr lang="zh-CN" altLang="en-US" sz="2200" b="1" dirty="0">
                <a:solidFill>
                  <a:srgbClr val="767171"/>
                </a:solidFill>
                <a:latin typeface="Arial" pitchFamily="34" charset="0"/>
                <a:cs typeface="Arial" pitchFamily="34" charset="0"/>
              </a:rPr>
              <a:t>选择自由维度的词典顺序，新多面体</a:t>
            </a:r>
          </a:p>
        </p:txBody>
      </p:sp>
      <mc:AlternateContent xmlns:mc="http://schemas.openxmlformats.org/markup-compatibility/2006" xmlns:a14="http://schemas.microsoft.com/office/drawing/2010/main">
        <mc:Choice Requires="a14">
          <p:sp>
            <p:nvSpPr>
              <p:cNvPr id="16" name="Rectangle 5">
                <a:extLst>
                  <a:ext uri="{FF2B5EF4-FFF2-40B4-BE49-F238E27FC236}">
                    <a16:creationId xmlns:a16="http://schemas.microsoft.com/office/drawing/2014/main" id="{0F9ED518-285F-412D-8713-2C7FC7F91D2A}"/>
                  </a:ext>
                </a:extLst>
              </p:cNvPr>
              <p:cNvSpPr>
                <a:spLocks noChangeArrowheads="1"/>
              </p:cNvSpPr>
              <p:nvPr/>
            </p:nvSpPr>
            <p:spPr bwMode="auto">
              <a:xfrm>
                <a:off x="1313180" y="7552315"/>
                <a:ext cx="9565640" cy="1815882"/>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lvl="0"/>
                <a:r>
                  <a:rPr lang="zh-CN" altLang="zh-CN" sz="2800" b="1" dirty="0">
                    <a:solidFill>
                      <a:srgbClr val="767171"/>
                    </a:solidFill>
                    <a:latin typeface="Arial" pitchFamily="34" charset="0"/>
                    <a:cs typeface="Arial" pitchFamily="34" charset="0"/>
                  </a:rPr>
                  <a:t>附加维度携带转换数据，即在这种情况下</a:t>
                </a:r>
                <a14:m>
                  <m:oMath xmlns:m="http://schemas.openxmlformats.org/officeDocument/2006/math">
                    <m:r>
                      <m:rPr>
                        <m:nor/>
                      </m:rPr>
                      <a:rPr lang="zh-CN" altLang="zh-CN" sz="2800" b="1" dirty="0">
                        <a:solidFill>
                          <a:srgbClr val="767171"/>
                        </a:solidFill>
                        <a:latin typeface="Arial" pitchFamily="34" charset="0"/>
                        <a:cs typeface="Arial" pitchFamily="34" charset="0"/>
                      </a:rPr>
                      <m:t>j</m:t>
                    </m:r>
                    <m:r>
                      <m:rPr>
                        <m:nor/>
                      </m:rPr>
                      <a:rPr lang="zh-CN" altLang="zh-CN" sz="2800" b="1" dirty="0">
                        <a:solidFill>
                          <a:srgbClr val="767171"/>
                        </a:solidFill>
                        <a:latin typeface="Arial" pitchFamily="34" charset="0"/>
                        <a:cs typeface="Arial" pitchFamily="34" charset="0"/>
                      </a:rPr>
                      <m:t> = </m:t>
                    </m:r>
                    <m:sSup>
                      <m:sSupPr>
                        <m:ctrlPr>
                          <a:rPr lang="en-US" altLang="zh-CN" sz="2800" b="1" i="1" dirty="0" smtClean="0">
                            <a:solidFill>
                              <a:srgbClr val="767171"/>
                            </a:solidFill>
                            <a:latin typeface="Cambria Math" panose="02040503050406030204" pitchFamily="18" charset="0"/>
                            <a:cs typeface="Arial" pitchFamily="34" charset="0"/>
                          </a:rPr>
                        </m:ctrlPr>
                      </m:sSupPr>
                      <m:e>
                        <m:r>
                          <m:rPr>
                            <m:sty m:val="p"/>
                          </m:rPr>
                          <a:rPr lang="en-US" altLang="zh-CN" sz="2800" b="1" i="1" dirty="0">
                            <a:solidFill>
                              <a:srgbClr val="767171"/>
                            </a:solidFill>
                            <a:latin typeface="Cambria Math" panose="02040503050406030204" pitchFamily="18" charset="0"/>
                            <a:cs typeface="Arial" pitchFamily="34" charset="0"/>
                          </a:rPr>
                          <m:t>i</m:t>
                        </m:r>
                      </m:e>
                      <m:sup>
                        <m:r>
                          <a:rPr lang="en-US" altLang="zh-CN" sz="2800" b="1" i="1" dirty="0" smtClean="0">
                            <a:solidFill>
                              <a:srgbClr val="767171"/>
                            </a:solidFill>
                            <a:latin typeface="Cambria Math" panose="02040503050406030204" pitchFamily="18" charset="0"/>
                            <a:cs typeface="Arial" pitchFamily="34" charset="0"/>
                          </a:rPr>
                          <m:t>′</m:t>
                        </m:r>
                      </m:sup>
                    </m:sSup>
                    <m:r>
                      <m:rPr>
                        <m:nor/>
                      </m:rPr>
                      <a:rPr lang="zh-CN" altLang="zh-CN" sz="2800" b="1" dirty="0">
                        <a:solidFill>
                          <a:srgbClr val="767171"/>
                        </a:solidFill>
                        <a:latin typeface="Arial" pitchFamily="34" charset="0"/>
                        <a:cs typeface="Arial" pitchFamily="34" charset="0"/>
                      </a:rPr>
                      <m:t>−2</m:t>
                    </m:r>
                    <m:r>
                      <m:rPr>
                        <m:nor/>
                      </m:rPr>
                      <a:rPr lang="zh-CN" altLang="zh-CN" sz="2800" b="1" dirty="0">
                        <a:solidFill>
                          <a:srgbClr val="767171"/>
                        </a:solidFill>
                        <a:latin typeface="Arial" pitchFamily="34" charset="0"/>
                        <a:cs typeface="Arial" pitchFamily="34" charset="0"/>
                      </a:rPr>
                      <m:t>i</m:t>
                    </m:r>
                  </m:oMath>
                </a14:m>
                <a:r>
                  <a:rPr lang="zh-CN" altLang="zh-CN" sz="2800" b="1" dirty="0">
                    <a:solidFill>
                      <a:srgbClr val="767171"/>
                    </a:solidFill>
                    <a:latin typeface="Arial" pitchFamily="34" charset="0"/>
                    <a:cs typeface="Arial" pitchFamily="34" charset="0"/>
                  </a:rPr>
                  <a:t>。这是很有帮助的，因为在代码生成期间，我们必须更新循环体中对迭代器的引用，当转换不可逆转时，这是必要的。这种转换策略的另一个特性是永远不要构建合理的目标约束系统。 </a:t>
                </a:r>
              </a:p>
            </p:txBody>
          </p:sp>
        </mc:Choice>
        <mc:Fallback xmlns="">
          <p:sp>
            <p:nvSpPr>
              <p:cNvPr id="16" name="Rectangle 5">
                <a:extLst>
                  <a:ext uri="{FF2B5EF4-FFF2-40B4-BE49-F238E27FC236}">
                    <a16:creationId xmlns:a16="http://schemas.microsoft.com/office/drawing/2014/main" id="{0F9ED518-285F-412D-8713-2C7FC7F91D2A}"/>
                  </a:ext>
                </a:extLst>
              </p:cNvPr>
              <p:cNvSpPr>
                <a:spLocks noRot="1" noChangeAspect="1" noMove="1" noResize="1" noEditPoints="1" noAdjustHandles="1" noChangeArrowheads="1" noChangeShapeType="1" noTextEdit="1"/>
              </p:cNvSpPr>
              <p:nvPr/>
            </p:nvSpPr>
            <p:spPr bwMode="auto">
              <a:xfrm>
                <a:off x="1313180" y="7552315"/>
                <a:ext cx="9565640" cy="1815882"/>
              </a:xfrm>
              <a:prstGeom prst="rect">
                <a:avLst/>
              </a:prstGeom>
              <a:blipFill>
                <a:blip r:embed="rId6"/>
                <a:stretch>
                  <a:fillRect l="-1274" t="-3691" r="-446" b="-7718"/>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3607253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622E6707-D354-4E77-9A92-36226AB8EC0E}"/>
              </a:ext>
            </a:extLst>
          </p:cNvPr>
          <p:cNvSpPr txBox="1">
            <a:spLocks noChangeArrowheads="1"/>
          </p:cNvSpPr>
          <p:nvPr/>
        </p:nvSpPr>
        <p:spPr bwMode="auto">
          <a:xfrm>
            <a:off x="1981200" y="431512"/>
            <a:ext cx="43043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新方法处理非积分变换</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01E7F4F-87F0-4A08-9FF5-FB63D078516D}"/>
                  </a:ext>
                </a:extLst>
              </p:cNvPr>
              <p:cNvSpPr txBox="1"/>
              <p:nvPr/>
            </p:nvSpPr>
            <p:spPr>
              <a:xfrm>
                <a:off x="3892370" y="7981950"/>
                <a:ext cx="4551246" cy="369332"/>
              </a:xfrm>
              <a:prstGeom prst="rect">
                <a:avLst/>
              </a:prstGeom>
              <a:noFill/>
            </p:spPr>
            <p:txBody>
              <a:bodyPr wrap="none" rtlCol="0">
                <a:spAutoFit/>
              </a:bodyPr>
              <a:lstStyle/>
              <a:p>
                <a:r>
                  <a:rPr lang="zh-CN" altLang="en-US" b="1" dirty="0">
                    <a:solidFill>
                      <a:srgbClr val="767171"/>
                    </a:solidFill>
                    <a:latin typeface="Arial" pitchFamily="34" charset="0"/>
                    <a:cs typeface="Arial" pitchFamily="34" charset="0"/>
                  </a:rPr>
                  <a:t>根据定义</a:t>
                </a:r>
                <a:r>
                  <a:rPr lang="en-US" altLang="zh-CN" b="1" dirty="0">
                    <a:solidFill>
                      <a:srgbClr val="767171"/>
                    </a:solidFill>
                    <a:latin typeface="Arial" pitchFamily="34" charset="0"/>
                    <a:cs typeface="Arial" pitchFamily="34" charset="0"/>
                  </a:rPr>
                  <a:t>,</a:t>
                </a:r>
                <a:r>
                  <a:rPr lang="zh-CN" altLang="en-US" b="1" dirty="0">
                    <a:solidFill>
                      <a:srgbClr val="767171"/>
                    </a:solidFill>
                    <a:latin typeface="Arial" pitchFamily="34" charset="0"/>
                    <a:cs typeface="Arial" pitchFamily="34" charset="0"/>
                  </a:rPr>
                  <a:t>当且仅当</a:t>
                </a:r>
                <a14:m>
                  <m:oMath xmlns:m="http://schemas.openxmlformats.org/officeDocument/2006/math">
                    <m:acc>
                      <m:accPr>
                        <m:chr m:val="⃗"/>
                        <m:ctrlPr>
                          <a:rPr lang="zh-CN" altLang="en-US"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𝒚</m:t>
                        </m:r>
                      </m:e>
                    </m:acc>
                    <m:r>
                      <a:rPr lang="en-US" altLang="zh-CN" b="1" i="1" dirty="0">
                        <a:solidFill>
                          <a:srgbClr val="767171"/>
                        </a:solidFill>
                        <a:latin typeface="Cambria Math" panose="02040503050406030204" pitchFamily="18" charset="0"/>
                        <a:cs typeface="Arial" pitchFamily="34" charset="0"/>
                      </a:rPr>
                      <m:t>=</m:t>
                    </m:r>
                    <m:r>
                      <a:rPr lang="zh-CN" altLang="en-US" b="1" i="1" dirty="0">
                        <a:solidFill>
                          <a:srgbClr val="767171"/>
                        </a:solidFill>
                        <a:latin typeface="Cambria Math" panose="02040503050406030204" pitchFamily="18" charset="0"/>
                        <a:cs typeface="Arial" pitchFamily="34" charset="0"/>
                      </a:rPr>
                      <m:t>𝜽</m:t>
                    </m:r>
                    <m:r>
                      <a:rPr lang="en-US" altLang="zh-CN" b="1" i="1" dirty="0">
                        <a:solidFill>
                          <a:srgbClr val="767171"/>
                        </a:solidFill>
                        <a:latin typeface="Cambria Math" panose="02040503050406030204" pitchFamily="18" charset="0"/>
                        <a:cs typeface="Arial" pitchFamily="34" charset="0"/>
                      </a:rPr>
                      <m:t>(</m:t>
                    </m:r>
                    <m:acc>
                      <m:accPr>
                        <m:chr m:val="⃗"/>
                        <m:ctrlPr>
                          <a:rPr lang="en-US" altLang="zh-CN"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𝒙</m:t>
                        </m:r>
                      </m:e>
                    </m:acc>
                    <m:r>
                      <a:rPr lang="en-US" altLang="zh-CN" b="1" i="1" dirty="0">
                        <a:solidFill>
                          <a:srgbClr val="767171"/>
                        </a:solidFill>
                        <a:latin typeface="Cambria Math" panose="02040503050406030204" pitchFamily="18" charset="0"/>
                        <a:cs typeface="Arial" pitchFamily="34" charset="0"/>
                      </a:rPr>
                      <m:t>)</m:t>
                    </m:r>
                    <m:r>
                      <a:rPr lang="zh-CN" altLang="en-US" b="1" i="1" dirty="0">
                        <a:solidFill>
                          <a:srgbClr val="767171"/>
                        </a:solidFill>
                        <a:latin typeface="Cambria Math" panose="02040503050406030204" pitchFamily="18" charset="0"/>
                        <a:cs typeface="Arial" pitchFamily="34" charset="0"/>
                      </a:rPr>
                      <m:t>时</m:t>
                    </m:r>
                  </m:oMath>
                </a14:m>
                <a:r>
                  <a:rPr lang="en-US" altLang="zh-CN" b="1" dirty="0">
                    <a:solidFill>
                      <a:srgbClr val="767171"/>
                    </a:solidFill>
                    <a:cs typeface="Arial" pitchFamily="34" charset="0"/>
                  </a:rPr>
                  <a:t> </a:t>
                </a:r>
                <a14:m>
                  <m:oMath xmlns:m="http://schemas.openxmlformats.org/officeDocument/2006/math">
                    <m:r>
                      <a:rPr lang="en-US" altLang="zh-CN" b="1" dirty="0">
                        <a:solidFill>
                          <a:srgbClr val="767171"/>
                        </a:solidFill>
                        <a:latin typeface="Cambria Math" panose="02040503050406030204" pitchFamily="18" charset="0"/>
                        <a:cs typeface="Arial" pitchFamily="34" charset="0"/>
                      </a:rPr>
                      <m:t>(</m:t>
                    </m:r>
                    <m:acc>
                      <m:accPr>
                        <m:chr m:val="⃗"/>
                        <m:ctrlPr>
                          <a:rPr lang="en-US" altLang="zh-CN"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𝒚</m:t>
                        </m:r>
                      </m:e>
                    </m:acc>
                    <m:r>
                      <a:rPr lang="en-US" altLang="zh-CN" b="1" i="1" dirty="0">
                        <a:solidFill>
                          <a:srgbClr val="767171"/>
                        </a:solidFill>
                        <a:latin typeface="Cambria Math" panose="02040503050406030204" pitchFamily="18" charset="0"/>
                        <a:cs typeface="Arial" pitchFamily="34" charset="0"/>
                      </a:rPr>
                      <m:t>,</m:t>
                    </m:r>
                    <m:acc>
                      <m:accPr>
                        <m:chr m:val="⃗"/>
                        <m:ctrlPr>
                          <a:rPr lang="en-US" altLang="zh-CN"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𝒙</m:t>
                        </m:r>
                      </m:e>
                    </m:acc>
                    <m:r>
                      <a:rPr lang="en-US" altLang="zh-CN" b="1" i="1" dirty="0">
                        <a:solidFill>
                          <a:srgbClr val="767171"/>
                        </a:solidFill>
                        <a:latin typeface="Cambria Math" panose="02040503050406030204" pitchFamily="18" charset="0"/>
                        <a:cs typeface="Arial" pitchFamily="34" charset="0"/>
                      </a:rPr>
                      <m:t>)</m:t>
                    </m:r>
                    <m:r>
                      <a:rPr lang="en-US" altLang="zh-CN" b="1" i="1" dirty="0">
                        <a:solidFill>
                          <a:srgbClr val="767171"/>
                        </a:solidFill>
                        <a:latin typeface="Cambria Math" panose="02040503050406030204" pitchFamily="18" charset="0"/>
                        <a:ea typeface="Cambria Math" panose="02040503050406030204" pitchFamily="18" charset="0"/>
                        <a:cs typeface="Arial" pitchFamily="34" charset="0"/>
                      </a:rPr>
                      <m:t>∈</m:t>
                    </m:r>
                    <m:r>
                      <a:rPr lang="en-US" altLang="zh-CN" b="1" i="1" dirty="0">
                        <a:solidFill>
                          <a:srgbClr val="767171"/>
                        </a:solidFill>
                        <a:latin typeface="Cambria Math" panose="02040503050406030204" pitchFamily="18" charset="0"/>
                        <a:ea typeface="Cambria Math" panose="02040503050406030204" pitchFamily="18" charset="0"/>
                        <a:cs typeface="Arial" pitchFamily="34" charset="0"/>
                      </a:rPr>
                      <m:t>𝑻</m:t>
                    </m:r>
                    <m:r>
                      <a:rPr lang="en-US" altLang="zh-CN" b="1" i="1" dirty="0">
                        <a:solidFill>
                          <a:srgbClr val="767171"/>
                        </a:solidFill>
                        <a:latin typeface="Cambria Math" panose="02040503050406030204" pitchFamily="18" charset="0"/>
                        <a:ea typeface="Cambria Math" panose="02040503050406030204" pitchFamily="18" charset="0"/>
                        <a:cs typeface="Arial" pitchFamily="34" charset="0"/>
                      </a:rPr>
                      <m:t> </m:t>
                    </m:r>
                  </m:oMath>
                </a14:m>
                <a:r>
                  <a:rPr lang="zh-CN" altLang="en-US" b="1" dirty="0">
                    <a:solidFill>
                      <a:srgbClr val="767171"/>
                    </a:solidFill>
                    <a:latin typeface="Arial" pitchFamily="34" charset="0"/>
                    <a:cs typeface="Arial" pitchFamily="34" charset="0"/>
                  </a:rPr>
                  <a:t>。</a:t>
                </a:r>
                <a:endParaRPr lang="zh-CN" altLang="en-US" dirty="0"/>
              </a:p>
            </p:txBody>
          </p:sp>
        </mc:Choice>
        <mc:Fallback xmlns="">
          <p:sp>
            <p:nvSpPr>
              <p:cNvPr id="14" name="文本框 13">
                <a:extLst>
                  <a:ext uri="{FF2B5EF4-FFF2-40B4-BE49-F238E27FC236}">
                    <a16:creationId xmlns:a16="http://schemas.microsoft.com/office/drawing/2014/main" id="{501E7F4F-87F0-4A08-9FF5-FB63D078516D}"/>
                  </a:ext>
                </a:extLst>
              </p:cNvPr>
              <p:cNvSpPr txBox="1">
                <a:spLocks noRot="1" noChangeAspect="1" noMove="1" noResize="1" noEditPoints="1" noAdjustHandles="1" noChangeArrowheads="1" noChangeShapeType="1" noTextEdit="1"/>
              </p:cNvSpPr>
              <p:nvPr/>
            </p:nvSpPr>
            <p:spPr>
              <a:xfrm>
                <a:off x="3892370" y="7981950"/>
                <a:ext cx="4551246" cy="369332"/>
              </a:xfrm>
              <a:prstGeom prst="rect">
                <a:avLst/>
              </a:prstGeom>
              <a:blipFill>
                <a:blip r:embed="rId4"/>
                <a:stretch>
                  <a:fillRect l="-1206" t="-13115" r="-268" b="-24590"/>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914014-3F4B-4D14-8727-DFF2C30A999F}"/>
              </a:ext>
            </a:extLst>
          </p:cNvPr>
          <p:cNvGrpSpPr/>
          <p:nvPr/>
        </p:nvGrpSpPr>
        <p:grpSpPr>
          <a:xfrm>
            <a:off x="939006" y="1196686"/>
            <a:ext cx="10287794" cy="5397631"/>
            <a:chOff x="563086" y="1298286"/>
            <a:chExt cx="10287794" cy="5397631"/>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C1B00FC8-7B8C-4FE3-81F7-286BEBB295C1}"/>
                    </a:ext>
                  </a:extLst>
                </p:cNvPr>
                <p:cNvSpPr txBox="1"/>
                <p:nvPr/>
              </p:nvSpPr>
              <p:spPr>
                <a:xfrm>
                  <a:off x="563086" y="1298286"/>
                  <a:ext cx="10287794" cy="5397631"/>
                </a:xfrm>
                <a:prstGeom prst="rect">
                  <a:avLst/>
                </a:prstGeom>
                <a:noFill/>
              </p:spPr>
              <p:txBody>
                <a:bodyPr wrap="square" rtlCol="0">
                  <a:spAutoFit/>
                </a:bodyPr>
                <a:lstStyle/>
                <a:p>
                  <a:pPr algn="just"/>
                  <a:r>
                    <a:rPr lang="zh-CN" altLang="en-US" sz="2800" b="1" dirty="0">
                      <a:solidFill>
                        <a:srgbClr val="767171"/>
                      </a:solidFill>
                      <a:latin typeface="Arial" pitchFamily="34" charset="0"/>
                      <a:cs typeface="Arial" pitchFamily="34" charset="0"/>
                    </a:rPr>
                    <a:t> </a:t>
                  </a:r>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一些自动分配程序或调度程序需要使用有理变换（非积分变换）。因此仿射函数可以有一个更一般的形式</a:t>
                  </a:r>
                  <a:r>
                    <a:rPr lang="en-US" altLang="zh-CN" sz="2800" b="1" dirty="0">
                      <a:solidFill>
                        <a:srgbClr val="767171"/>
                      </a:solidFill>
                      <a:latin typeface="Arial" pitchFamily="34" charset="0"/>
                      <a:cs typeface="Arial" pitchFamily="34" charset="0"/>
                    </a:rPr>
                    <a:t>:</a:t>
                  </a:r>
                </a:p>
                <a:p>
                  <a:pPr algn="just"/>
                  <a:endParaRPr lang="en-US" altLang="zh-CN" sz="2800" b="1" dirty="0">
                    <a:solidFill>
                      <a:srgbClr val="767171"/>
                    </a:solidFill>
                    <a:latin typeface="Arial" pitchFamily="34" charset="0"/>
                    <a:cs typeface="Arial" pitchFamily="34" charset="0"/>
                  </a:endParaRPr>
                </a:p>
                <a:p>
                  <a:pPr algn="just"/>
                  <a:endParaRPr lang="en-US" altLang="zh-CN" sz="3200" b="1" dirty="0">
                    <a:solidFill>
                      <a:srgbClr val="767171"/>
                    </a:solidFill>
                    <a:latin typeface="Arial" pitchFamily="34" charset="0"/>
                    <a:cs typeface="Arial" pitchFamily="34" charset="0"/>
                  </a:endParaRPr>
                </a:p>
                <a:p>
                  <a:pPr algn="just"/>
                  <a:r>
                    <a:rPr lang="en-US" altLang="zh-CN" sz="3200" b="1" dirty="0">
                      <a:solidFill>
                        <a:srgbClr val="767171"/>
                      </a:solidFill>
                      <a:latin typeface="Arial" pitchFamily="34" charset="0"/>
                      <a:cs typeface="Arial" pitchFamily="34" charset="0"/>
                    </a:rPr>
                    <a:t>	</a:t>
                  </a:r>
                  <a:r>
                    <a:rPr lang="zh-CN" altLang="en-US" sz="3200" b="1" dirty="0">
                      <a:solidFill>
                        <a:srgbClr val="767171"/>
                      </a:solidFill>
                      <a:latin typeface="Arial" pitchFamily="34" charset="0"/>
                      <a:cs typeface="Arial" pitchFamily="34" charset="0"/>
                    </a:rPr>
                    <a:t>在实践中，约数（即</a:t>
                  </a:r>
                  <a:r>
                    <a:rPr lang="en-US" altLang="zh-CN" sz="3200" b="1" dirty="0">
                      <a:solidFill>
                        <a:srgbClr val="767171"/>
                      </a:solidFill>
                      <a:latin typeface="Arial" pitchFamily="34" charset="0"/>
                      <a:cs typeface="Arial" pitchFamily="34" charset="0"/>
                    </a:rPr>
                    <a:t>/</a:t>
                  </a:r>
                  <a:r>
                    <a:rPr lang="zh-CN" altLang="en-US" sz="3200" b="1" dirty="0">
                      <a:solidFill>
                        <a:srgbClr val="767171"/>
                      </a:solidFill>
                      <a:latin typeface="Arial" pitchFamily="34" charset="0"/>
                      <a:cs typeface="Arial" pitchFamily="34" charset="0"/>
                    </a:rPr>
                    <a:t>）通常对应于资源约束</a:t>
                  </a:r>
                  <a:r>
                    <a:rPr lang="en-US" altLang="zh-CN" sz="3200" b="1" dirty="0">
                      <a:solidFill>
                        <a:srgbClr val="767171"/>
                      </a:solidFill>
                      <a:latin typeface="Arial" pitchFamily="34" charset="0"/>
                      <a:cs typeface="Arial" pitchFamily="34" charset="0"/>
                    </a:rPr>
                    <a:t>(</a:t>
                  </a:r>
                  <a:r>
                    <a:rPr lang="zh-CN" altLang="en-US" sz="3200" b="1" dirty="0">
                      <a:solidFill>
                        <a:srgbClr val="767171"/>
                      </a:solidFill>
                      <a:latin typeface="Arial" pitchFamily="34" charset="0"/>
                      <a:cs typeface="Arial" pitchFamily="34" charset="0"/>
                    </a:rPr>
                    <a:t>例如处理器的数量，功能单元的数量等</a:t>
                  </a:r>
                  <a:r>
                    <a:rPr lang="en-US" altLang="zh-CN" sz="3200" b="1" dirty="0">
                      <a:solidFill>
                        <a:srgbClr val="767171"/>
                      </a:solidFill>
                      <a:latin typeface="Arial" pitchFamily="34" charset="0"/>
                      <a:cs typeface="Arial" pitchFamily="34" charset="0"/>
                    </a:rPr>
                    <a:t>)</a:t>
                  </a:r>
                  <a:r>
                    <a:rPr lang="zh-CN" altLang="en-US" sz="3200" b="1" dirty="0">
                      <a:solidFill>
                        <a:srgbClr val="767171"/>
                      </a:solidFill>
                      <a:latin typeface="Arial" pitchFamily="34" charset="0"/>
                      <a:cs typeface="Arial" pitchFamily="34" charset="0"/>
                    </a:rPr>
                    <a:t>。</a:t>
                  </a:r>
                  <a:r>
                    <a:rPr lang="en-US" altLang="zh-CN" sz="3200" b="1" dirty="0">
                      <a:solidFill>
                        <a:srgbClr val="767171"/>
                      </a:solidFill>
                      <a:latin typeface="Arial" pitchFamily="34" charset="0"/>
                      <a:cs typeface="Arial" pitchFamily="34" charset="0"/>
                    </a:rPr>
                    <a:t>Wetzel</a:t>
                  </a:r>
                  <a:r>
                    <a:rPr lang="zh-CN" altLang="en-US" sz="3200" b="1" dirty="0">
                      <a:solidFill>
                        <a:srgbClr val="767171"/>
                      </a:solidFill>
                      <a:latin typeface="Arial" pitchFamily="34" charset="0"/>
                      <a:cs typeface="Arial" pitchFamily="34" charset="0"/>
                    </a:rPr>
                    <a:t>提出了解决这个问题的第一个解决方案，但</a:t>
                  </a:r>
                  <a:r>
                    <a:rPr lang="zh-CN" altLang="en-US" sz="3200" b="1">
                      <a:solidFill>
                        <a:srgbClr val="767171"/>
                      </a:solidFill>
                      <a:latin typeface="Arial" pitchFamily="34" charset="0"/>
                      <a:cs typeface="Arial" pitchFamily="34" charset="0"/>
                    </a:rPr>
                    <a:t>对整个仿射函数</a:t>
                  </a:r>
                  <a:r>
                    <a:rPr lang="zh-CN" altLang="en-US" sz="3200" b="1" dirty="0">
                      <a:solidFill>
                        <a:srgbClr val="767171"/>
                      </a:solidFill>
                      <a:latin typeface="Arial" pitchFamily="34" charset="0"/>
                      <a:cs typeface="Arial" pitchFamily="34" charset="0"/>
                    </a:rPr>
                    <a:t>只有一个除数值，导致了复杂的控制。</a:t>
                  </a:r>
                  <a:endParaRPr lang="en-US" altLang="zh-CN" sz="3200" b="1" dirty="0">
                    <a:solidFill>
                      <a:srgbClr val="767171"/>
                    </a:solidFill>
                    <a:latin typeface="Arial" pitchFamily="34" charset="0"/>
                    <a:cs typeface="Arial" pitchFamily="34" charset="0"/>
                  </a:endParaRPr>
                </a:p>
                <a:p>
                  <a:pPr algn="just"/>
                  <a:r>
                    <a:rPr lang="en-US" altLang="zh-CN" sz="3200" b="1" dirty="0">
                      <a:solidFill>
                        <a:srgbClr val="767171"/>
                      </a:solidFill>
                      <a:latin typeface="Arial" pitchFamily="34" charset="0"/>
                      <a:cs typeface="Arial" pitchFamily="34" charset="0"/>
                    </a:rPr>
                    <a:t>	</a:t>
                  </a:r>
                  <a:r>
                    <a:rPr lang="zh-CN" altLang="en-US" sz="3200" b="1" dirty="0">
                      <a:solidFill>
                        <a:srgbClr val="767171"/>
                      </a:solidFill>
                      <a:latin typeface="Arial" pitchFamily="34" charset="0"/>
                      <a:cs typeface="Arial" pitchFamily="34" charset="0"/>
                    </a:rPr>
                    <a:t>同样，</a:t>
                  </a:r>
                  <a:r>
                    <a:rPr lang="zh-CN" altLang="en-US" sz="3200" b="1" dirty="0">
                      <a:solidFill>
                        <a:srgbClr val="C94171"/>
                      </a:solidFill>
                      <a:latin typeface="Arial" pitchFamily="34" charset="0"/>
                      <a:cs typeface="Arial" pitchFamily="34" charset="0"/>
                    </a:rPr>
                    <a:t>我们建议增加维度来解决这个问题。对于</a:t>
                  </a:r>
                  <a14:m>
                    <m:oMath xmlns:m="http://schemas.openxmlformats.org/officeDocument/2006/math">
                      <m:r>
                        <a:rPr lang="en-US" altLang="zh-CN" sz="3200" b="1" i="1" dirty="0" smtClean="0">
                          <a:solidFill>
                            <a:srgbClr val="C94171"/>
                          </a:solidFill>
                          <a:latin typeface="Cambria Math" panose="02040503050406030204" pitchFamily="18" charset="0"/>
                          <a:cs typeface="Arial" pitchFamily="34" charset="0"/>
                        </a:rPr>
                        <m:t>(</m:t>
                      </m:r>
                      <m:r>
                        <a:rPr lang="en-US" altLang="zh-CN" sz="3200" b="1" i="1" dirty="0" smtClean="0">
                          <a:solidFill>
                            <a:srgbClr val="C94171"/>
                          </a:solidFill>
                          <a:latin typeface="Cambria Math" panose="02040503050406030204" pitchFamily="18" charset="0"/>
                          <a:cs typeface="Arial" pitchFamily="34" charset="0"/>
                        </a:rPr>
                        <m:t>𝑻</m:t>
                      </m:r>
                      <m:acc>
                        <m:accPr>
                          <m:chr m:val="⃗"/>
                          <m:ctrlPr>
                            <a:rPr lang="en-US" altLang="zh-CN" sz="3200" b="1" i="1" dirty="0" smtClean="0">
                              <a:solidFill>
                                <a:srgbClr val="C94171"/>
                              </a:solidFill>
                              <a:latin typeface="Cambria Math" panose="02040503050406030204" pitchFamily="18" charset="0"/>
                              <a:cs typeface="Arial" pitchFamily="34" charset="0"/>
                            </a:rPr>
                          </m:ctrlPr>
                        </m:accPr>
                        <m:e>
                          <m:r>
                            <a:rPr lang="en-US" altLang="zh-CN" sz="3200" b="1" i="1" dirty="0" smtClean="0">
                              <a:solidFill>
                                <a:srgbClr val="C94171"/>
                              </a:solidFill>
                              <a:latin typeface="Cambria Math" panose="02040503050406030204" pitchFamily="18" charset="0"/>
                              <a:cs typeface="Arial" pitchFamily="34" charset="0"/>
                            </a:rPr>
                            <m:t>𝒙</m:t>
                          </m:r>
                        </m:e>
                      </m:acc>
                      <m:r>
                        <a:rPr lang="en-US" altLang="zh-CN" sz="3200" b="1" i="1" dirty="0" smtClean="0">
                          <a:solidFill>
                            <a:srgbClr val="C94171"/>
                          </a:solidFill>
                          <a:latin typeface="Cambria Math" panose="02040503050406030204" pitchFamily="18" charset="0"/>
                          <a:cs typeface="Arial" pitchFamily="34" charset="0"/>
                        </a:rPr>
                        <m:t>)/</m:t>
                      </m:r>
                      <m:acc>
                        <m:accPr>
                          <m:chr m:val="⃗"/>
                          <m:ctrlPr>
                            <a:rPr lang="en-US" altLang="zh-CN" sz="3200" b="1" i="1" dirty="0" smtClean="0">
                              <a:solidFill>
                                <a:srgbClr val="C94171"/>
                              </a:solidFill>
                              <a:latin typeface="Cambria Math" panose="02040503050406030204" pitchFamily="18" charset="0"/>
                              <a:cs typeface="Arial" pitchFamily="34" charset="0"/>
                            </a:rPr>
                          </m:ctrlPr>
                        </m:accPr>
                        <m:e>
                          <m:r>
                            <m:rPr>
                              <m:sty m:val="p"/>
                            </m:rPr>
                            <a:rPr lang="en-US" altLang="zh-CN" sz="3200" b="1" i="1" dirty="0">
                              <a:solidFill>
                                <a:srgbClr val="C94171"/>
                              </a:solidFill>
                              <a:latin typeface="Cambria Math" panose="02040503050406030204" pitchFamily="18" charset="0"/>
                              <a:cs typeface="Arial" pitchFamily="34" charset="0"/>
                            </a:rPr>
                            <m:t>d</m:t>
                          </m:r>
                        </m:e>
                      </m:acc>
                    </m:oMath>
                  </a14:m>
                  <a:r>
                    <a:rPr lang="zh-CN" altLang="en-US" sz="3200" b="1" dirty="0">
                      <a:solidFill>
                        <a:srgbClr val="C94171"/>
                      </a:solidFill>
                      <a:latin typeface="Arial" pitchFamily="34" charset="0"/>
                      <a:cs typeface="Arial" pitchFamily="34" charset="0"/>
                    </a:rPr>
                    <a:t>中的每一个有理元素，我们引入一个辅助变量来表示除法的商。</a:t>
                  </a:r>
                  <a:endParaRPr lang="en-US" altLang="zh-CN" sz="3200" b="1" dirty="0">
                    <a:solidFill>
                      <a:srgbClr val="767171"/>
                    </a:solidFill>
                    <a:latin typeface="Arial" pitchFamily="34" charset="0"/>
                    <a:cs typeface="Arial" pitchFamily="34" charset="0"/>
                  </a:endParaRPr>
                </a:p>
              </p:txBody>
            </p:sp>
          </mc:Choice>
          <mc:Fallback>
            <p:sp>
              <p:nvSpPr>
                <p:cNvPr id="3" name="文本框 2">
                  <a:extLst>
                    <a:ext uri="{FF2B5EF4-FFF2-40B4-BE49-F238E27FC236}">
                      <a16:creationId xmlns:a16="http://schemas.microsoft.com/office/drawing/2014/main" id="{C1B00FC8-7B8C-4FE3-81F7-286BEBB295C1}"/>
                    </a:ext>
                  </a:extLst>
                </p:cNvPr>
                <p:cNvSpPr txBox="1">
                  <a:spLocks noRot="1" noChangeAspect="1" noMove="1" noResize="1" noEditPoints="1" noAdjustHandles="1" noChangeArrowheads="1" noChangeShapeType="1" noTextEdit="1"/>
                </p:cNvSpPr>
                <p:nvPr/>
              </p:nvSpPr>
              <p:spPr>
                <a:xfrm>
                  <a:off x="563086" y="1298286"/>
                  <a:ext cx="10287794" cy="5397631"/>
                </a:xfrm>
                <a:prstGeom prst="rect">
                  <a:avLst/>
                </a:prstGeom>
                <a:blipFill>
                  <a:blip r:embed="rId5"/>
                  <a:stretch>
                    <a:fillRect l="-1481" t="-1467" r="-1540" b="-225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5B52CE4-B387-45C4-8DEF-6FD053A0C589}"/>
                </a:ext>
              </a:extLst>
            </p:cNvPr>
            <p:cNvPicPr>
              <a:picLocks noChangeAspect="1"/>
            </p:cNvPicPr>
            <p:nvPr/>
          </p:nvPicPr>
          <p:blipFill>
            <a:blip r:embed="rId6"/>
            <a:stretch>
              <a:fillRect/>
            </a:stretch>
          </p:blipFill>
          <p:spPr>
            <a:xfrm>
              <a:off x="4297960" y="2216168"/>
              <a:ext cx="3606520" cy="792922"/>
            </a:xfrm>
            <a:prstGeom prst="rect">
              <a:avLst/>
            </a:prstGeom>
          </p:spPr>
        </p:pic>
      </p:grpSp>
    </p:spTree>
    <p:extLst>
      <p:ext uri="{BB962C8B-B14F-4D97-AF65-F5344CB8AC3E}">
        <p14:creationId xmlns:p14="http://schemas.microsoft.com/office/powerpoint/2010/main" val="250111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FB34241-CD03-459E-A087-4619906FB4DF}"/>
              </a:ext>
            </a:extLst>
          </p:cNvPr>
          <p:cNvGrpSpPr/>
          <p:nvPr/>
        </p:nvGrpSpPr>
        <p:grpSpPr>
          <a:xfrm>
            <a:off x="388222" y="1616014"/>
            <a:ext cx="11184017" cy="4216539"/>
            <a:chOff x="388222" y="1036894"/>
            <a:chExt cx="11184017" cy="4216539"/>
          </a:xfrm>
        </p:grpSpPr>
        <p:sp>
          <p:nvSpPr>
            <p:cNvPr id="3" name="文本框 2">
              <a:extLst>
                <a:ext uri="{FF2B5EF4-FFF2-40B4-BE49-F238E27FC236}">
                  <a16:creationId xmlns:a16="http://schemas.microsoft.com/office/drawing/2014/main" id="{C1B00FC8-7B8C-4FE3-81F7-286BEBB295C1}"/>
                </a:ext>
              </a:extLst>
            </p:cNvPr>
            <p:cNvSpPr txBox="1"/>
            <p:nvPr/>
          </p:nvSpPr>
          <p:spPr>
            <a:xfrm>
              <a:off x="388222" y="1036894"/>
              <a:ext cx="11184017" cy="4216539"/>
            </a:xfrm>
            <a:prstGeom prst="rect">
              <a:avLst/>
            </a:prstGeom>
            <a:noFill/>
          </p:spPr>
          <p:txBody>
            <a:bodyPr wrap="square" rtlCol="0">
              <a:spAutoFit/>
            </a:bodyPr>
            <a:lstStyle/>
            <a:p>
              <a:pPr algn="just"/>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迭代域为</a:t>
              </a:r>
              <a:r>
                <a:rPr lang="en-US" altLang="zh-CN" sz="2800" b="1" dirty="0">
                  <a:solidFill>
                    <a:srgbClr val="767171"/>
                  </a:solidFill>
                  <a:latin typeface="Arial" pitchFamily="34" charset="0"/>
                  <a:cs typeface="Arial" pitchFamily="34" charset="0"/>
                </a:rPr>
                <a:t>D</a:t>
              </a:r>
              <a:r>
                <a:rPr lang="zh-CN" altLang="en-US" sz="2800" b="1" dirty="0">
                  <a:solidFill>
                    <a:srgbClr val="767171"/>
                  </a:solidFill>
                  <a:latin typeface="Arial" pitchFamily="34" charset="0"/>
                  <a:cs typeface="Arial" pitchFamily="34" charset="0"/>
                </a:rPr>
                <a:t>的语句的散射函数可以是如下形式</a:t>
              </a:r>
              <a:r>
                <a:rPr lang="en-US" altLang="zh-CN" sz="2800" b="1" dirty="0">
                  <a:solidFill>
                    <a:srgbClr val="767171"/>
                  </a:solidFill>
                  <a:latin typeface="Arial" pitchFamily="34" charset="0"/>
                  <a:cs typeface="Arial" pitchFamily="34" charset="0"/>
                </a:rPr>
                <a:t>:</a:t>
              </a:r>
            </a:p>
            <a:p>
              <a:pPr algn="just"/>
              <a:endParaRPr lang="en-US" altLang="zh-CN" sz="2800" b="1" dirty="0">
                <a:solidFill>
                  <a:srgbClr val="767171"/>
                </a:solidFill>
                <a:latin typeface="Arial" pitchFamily="34" charset="0"/>
                <a:cs typeface="Arial" pitchFamily="34" charset="0"/>
              </a:endParaRPr>
            </a:p>
            <a:p>
              <a:pPr algn="just"/>
              <a:endParaRPr lang="en-US" altLang="zh-CN" sz="3200" b="1" dirty="0">
                <a:solidFill>
                  <a:srgbClr val="767171"/>
                </a:solidFill>
                <a:latin typeface="Arial" pitchFamily="34" charset="0"/>
                <a:cs typeface="Arial" pitchFamily="34" charset="0"/>
              </a:endParaRPr>
            </a:p>
            <a:p>
              <a:pPr algn="just"/>
              <a:endParaRPr lang="en-US" altLang="zh-CN" sz="3200" b="1" dirty="0">
                <a:solidFill>
                  <a:srgbClr val="767171"/>
                </a:solidFill>
                <a:latin typeface="Arial" pitchFamily="34" charset="0"/>
                <a:cs typeface="Arial" pitchFamily="34" charset="0"/>
              </a:endParaRPr>
            </a:p>
            <a:p>
              <a:pPr algn="just"/>
              <a:endParaRPr lang="en-US" altLang="zh-CN" sz="3200" b="1" dirty="0">
                <a:solidFill>
                  <a:srgbClr val="767171"/>
                </a:solidFill>
                <a:latin typeface="Arial" pitchFamily="34" charset="0"/>
                <a:cs typeface="Arial" pitchFamily="34" charset="0"/>
              </a:endParaRPr>
            </a:p>
            <a:p>
              <a:pPr algn="just"/>
              <a:r>
                <a:rPr lang="en-US" altLang="zh-CN" sz="3200" b="1" dirty="0">
                  <a:solidFill>
                    <a:srgbClr val="767171"/>
                  </a:solidFill>
                  <a:latin typeface="Arial" pitchFamily="34" charset="0"/>
                  <a:cs typeface="Arial" pitchFamily="34" charset="0"/>
                </a:rPr>
                <a:t>	</a:t>
              </a:r>
              <a:endParaRPr lang="en-US" altLang="zh-CN" sz="2800" b="1" dirty="0">
                <a:solidFill>
                  <a:srgbClr val="767171"/>
                </a:solidFill>
                <a:latin typeface="Arial" pitchFamily="34" charset="0"/>
                <a:cs typeface="Arial" pitchFamily="34" charset="0"/>
              </a:endParaRPr>
            </a:p>
            <a:p>
              <a:pPr algn="just"/>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当使用仿射条件分割迭代域时，建立分区是很琐碎的，只要能够将每个子分区表示为多面体，就有可能进行更一般的分区。</a:t>
              </a:r>
              <a:r>
                <a:rPr lang="zh-CN" altLang="en-US" sz="2800" b="1" dirty="0">
                  <a:solidFill>
                    <a:srgbClr val="C94171"/>
                  </a:solidFill>
                  <a:latin typeface="Arial" pitchFamily="34" charset="0"/>
                  <a:cs typeface="Arial" pitchFamily="34" charset="0"/>
                </a:rPr>
                <a:t>但是通过添加新的维度，在我们的框架中处理这个问题是更方便的。</a:t>
              </a:r>
              <a:endParaRPr lang="en-US" altLang="zh-CN" sz="2800" b="1" dirty="0">
                <a:solidFill>
                  <a:srgbClr val="C94171"/>
                </a:solidFill>
                <a:latin typeface="Arial" pitchFamily="34" charset="0"/>
                <a:cs typeface="Arial" pitchFamily="34" charset="0"/>
              </a:endParaRPr>
            </a:p>
          </p:txBody>
        </p:sp>
        <p:pic>
          <p:nvPicPr>
            <p:cNvPr id="7" name="图片 6">
              <a:extLst>
                <a:ext uri="{FF2B5EF4-FFF2-40B4-BE49-F238E27FC236}">
                  <a16:creationId xmlns:a16="http://schemas.microsoft.com/office/drawing/2014/main" id="{B6245E4F-93DF-4CBE-A490-1EFC642372DA}"/>
                </a:ext>
              </a:extLst>
            </p:cNvPr>
            <p:cNvPicPr>
              <a:picLocks noChangeAspect="1"/>
            </p:cNvPicPr>
            <p:nvPr/>
          </p:nvPicPr>
          <p:blipFill>
            <a:blip r:embed="rId3"/>
            <a:stretch>
              <a:fillRect/>
            </a:stretch>
          </p:blipFill>
          <p:spPr>
            <a:xfrm>
              <a:off x="2882431" y="1502967"/>
              <a:ext cx="6195597" cy="2354784"/>
            </a:xfrm>
            <a:prstGeom prst="rect">
              <a:avLst/>
            </a:prstGeom>
          </p:spPr>
        </p:pic>
      </p:grpSp>
      <p:pic>
        <p:nvPicPr>
          <p:cNvPr id="1638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622E6707-D354-4E77-9A92-36226AB8EC0E}"/>
              </a:ext>
            </a:extLst>
          </p:cNvPr>
          <p:cNvSpPr txBox="1">
            <a:spLocks noChangeArrowheads="1"/>
          </p:cNvSpPr>
          <p:nvPr/>
        </p:nvSpPr>
        <p:spPr bwMode="auto">
          <a:xfrm>
            <a:off x="1981200" y="431512"/>
            <a:ext cx="43043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新方法处理非一致变换</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01E7F4F-87F0-4A08-9FF5-FB63D078516D}"/>
                  </a:ext>
                </a:extLst>
              </p:cNvPr>
              <p:cNvSpPr txBox="1"/>
              <p:nvPr/>
            </p:nvSpPr>
            <p:spPr>
              <a:xfrm>
                <a:off x="3892370" y="7981950"/>
                <a:ext cx="4551246" cy="369332"/>
              </a:xfrm>
              <a:prstGeom prst="rect">
                <a:avLst/>
              </a:prstGeom>
              <a:noFill/>
            </p:spPr>
            <p:txBody>
              <a:bodyPr wrap="none" rtlCol="0">
                <a:spAutoFit/>
              </a:bodyPr>
              <a:lstStyle/>
              <a:p>
                <a:r>
                  <a:rPr lang="zh-CN" altLang="en-US" b="1" dirty="0">
                    <a:solidFill>
                      <a:srgbClr val="767171"/>
                    </a:solidFill>
                    <a:latin typeface="Arial" pitchFamily="34" charset="0"/>
                    <a:cs typeface="Arial" pitchFamily="34" charset="0"/>
                  </a:rPr>
                  <a:t>根据定义</a:t>
                </a:r>
                <a:r>
                  <a:rPr lang="en-US" altLang="zh-CN" b="1" dirty="0">
                    <a:solidFill>
                      <a:srgbClr val="767171"/>
                    </a:solidFill>
                    <a:latin typeface="Arial" pitchFamily="34" charset="0"/>
                    <a:cs typeface="Arial" pitchFamily="34" charset="0"/>
                  </a:rPr>
                  <a:t>,</a:t>
                </a:r>
                <a:r>
                  <a:rPr lang="zh-CN" altLang="en-US" b="1" dirty="0">
                    <a:solidFill>
                      <a:srgbClr val="767171"/>
                    </a:solidFill>
                    <a:latin typeface="Arial" pitchFamily="34" charset="0"/>
                    <a:cs typeface="Arial" pitchFamily="34" charset="0"/>
                  </a:rPr>
                  <a:t>当且仅当</a:t>
                </a:r>
                <a14:m>
                  <m:oMath xmlns:m="http://schemas.openxmlformats.org/officeDocument/2006/math">
                    <m:acc>
                      <m:accPr>
                        <m:chr m:val="⃗"/>
                        <m:ctrlPr>
                          <a:rPr lang="zh-CN" altLang="en-US"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𝒚</m:t>
                        </m:r>
                      </m:e>
                    </m:acc>
                    <m:r>
                      <a:rPr lang="en-US" altLang="zh-CN" b="1" i="1" dirty="0">
                        <a:solidFill>
                          <a:srgbClr val="767171"/>
                        </a:solidFill>
                        <a:latin typeface="Cambria Math" panose="02040503050406030204" pitchFamily="18" charset="0"/>
                        <a:cs typeface="Arial" pitchFamily="34" charset="0"/>
                      </a:rPr>
                      <m:t>=</m:t>
                    </m:r>
                    <m:r>
                      <a:rPr lang="zh-CN" altLang="en-US" b="1" i="1" dirty="0">
                        <a:solidFill>
                          <a:srgbClr val="767171"/>
                        </a:solidFill>
                        <a:latin typeface="Cambria Math" panose="02040503050406030204" pitchFamily="18" charset="0"/>
                        <a:cs typeface="Arial" pitchFamily="34" charset="0"/>
                      </a:rPr>
                      <m:t>𝜽</m:t>
                    </m:r>
                    <m:r>
                      <a:rPr lang="en-US" altLang="zh-CN" b="1" i="1" dirty="0">
                        <a:solidFill>
                          <a:srgbClr val="767171"/>
                        </a:solidFill>
                        <a:latin typeface="Cambria Math" panose="02040503050406030204" pitchFamily="18" charset="0"/>
                        <a:cs typeface="Arial" pitchFamily="34" charset="0"/>
                      </a:rPr>
                      <m:t>(</m:t>
                    </m:r>
                    <m:acc>
                      <m:accPr>
                        <m:chr m:val="⃗"/>
                        <m:ctrlPr>
                          <a:rPr lang="en-US" altLang="zh-CN"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𝒙</m:t>
                        </m:r>
                      </m:e>
                    </m:acc>
                    <m:r>
                      <a:rPr lang="en-US" altLang="zh-CN" b="1" i="1" dirty="0">
                        <a:solidFill>
                          <a:srgbClr val="767171"/>
                        </a:solidFill>
                        <a:latin typeface="Cambria Math" panose="02040503050406030204" pitchFamily="18" charset="0"/>
                        <a:cs typeface="Arial" pitchFamily="34" charset="0"/>
                      </a:rPr>
                      <m:t>)</m:t>
                    </m:r>
                    <m:r>
                      <a:rPr lang="zh-CN" altLang="en-US" b="1" i="1" dirty="0">
                        <a:solidFill>
                          <a:srgbClr val="767171"/>
                        </a:solidFill>
                        <a:latin typeface="Cambria Math" panose="02040503050406030204" pitchFamily="18" charset="0"/>
                        <a:cs typeface="Arial" pitchFamily="34" charset="0"/>
                      </a:rPr>
                      <m:t>时</m:t>
                    </m:r>
                  </m:oMath>
                </a14:m>
                <a:r>
                  <a:rPr lang="en-US" altLang="zh-CN" b="1" dirty="0">
                    <a:solidFill>
                      <a:srgbClr val="767171"/>
                    </a:solidFill>
                    <a:cs typeface="Arial" pitchFamily="34" charset="0"/>
                  </a:rPr>
                  <a:t> </a:t>
                </a:r>
                <a14:m>
                  <m:oMath xmlns:m="http://schemas.openxmlformats.org/officeDocument/2006/math">
                    <m:r>
                      <a:rPr lang="en-US" altLang="zh-CN" b="1" dirty="0">
                        <a:solidFill>
                          <a:srgbClr val="767171"/>
                        </a:solidFill>
                        <a:latin typeface="Cambria Math" panose="02040503050406030204" pitchFamily="18" charset="0"/>
                        <a:cs typeface="Arial" pitchFamily="34" charset="0"/>
                      </a:rPr>
                      <m:t>(</m:t>
                    </m:r>
                    <m:acc>
                      <m:accPr>
                        <m:chr m:val="⃗"/>
                        <m:ctrlPr>
                          <a:rPr lang="en-US" altLang="zh-CN"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𝒚</m:t>
                        </m:r>
                      </m:e>
                    </m:acc>
                    <m:r>
                      <a:rPr lang="en-US" altLang="zh-CN" b="1" i="1" dirty="0">
                        <a:solidFill>
                          <a:srgbClr val="767171"/>
                        </a:solidFill>
                        <a:latin typeface="Cambria Math" panose="02040503050406030204" pitchFamily="18" charset="0"/>
                        <a:cs typeface="Arial" pitchFamily="34" charset="0"/>
                      </a:rPr>
                      <m:t>,</m:t>
                    </m:r>
                    <m:acc>
                      <m:accPr>
                        <m:chr m:val="⃗"/>
                        <m:ctrlPr>
                          <a:rPr lang="en-US" altLang="zh-CN" b="1" i="1" dirty="0">
                            <a:solidFill>
                              <a:srgbClr val="767171"/>
                            </a:solidFill>
                            <a:latin typeface="Cambria Math" panose="02040503050406030204" pitchFamily="18" charset="0"/>
                            <a:cs typeface="Arial" pitchFamily="34" charset="0"/>
                          </a:rPr>
                        </m:ctrlPr>
                      </m:accPr>
                      <m:e>
                        <m:r>
                          <a:rPr lang="en-US" altLang="zh-CN" b="1" i="1" dirty="0">
                            <a:solidFill>
                              <a:srgbClr val="767171"/>
                            </a:solidFill>
                            <a:latin typeface="Cambria Math" panose="02040503050406030204" pitchFamily="18" charset="0"/>
                            <a:cs typeface="Arial" pitchFamily="34" charset="0"/>
                          </a:rPr>
                          <m:t>𝒙</m:t>
                        </m:r>
                      </m:e>
                    </m:acc>
                    <m:r>
                      <a:rPr lang="en-US" altLang="zh-CN" b="1" i="1" dirty="0">
                        <a:solidFill>
                          <a:srgbClr val="767171"/>
                        </a:solidFill>
                        <a:latin typeface="Cambria Math" panose="02040503050406030204" pitchFamily="18" charset="0"/>
                        <a:cs typeface="Arial" pitchFamily="34" charset="0"/>
                      </a:rPr>
                      <m:t>)</m:t>
                    </m:r>
                    <m:r>
                      <a:rPr lang="en-US" altLang="zh-CN" b="1" i="1" dirty="0">
                        <a:solidFill>
                          <a:srgbClr val="767171"/>
                        </a:solidFill>
                        <a:latin typeface="Cambria Math" panose="02040503050406030204" pitchFamily="18" charset="0"/>
                        <a:ea typeface="Cambria Math" panose="02040503050406030204" pitchFamily="18" charset="0"/>
                        <a:cs typeface="Arial" pitchFamily="34" charset="0"/>
                      </a:rPr>
                      <m:t>∈</m:t>
                    </m:r>
                    <m:r>
                      <a:rPr lang="en-US" altLang="zh-CN" b="1" i="1" dirty="0">
                        <a:solidFill>
                          <a:srgbClr val="767171"/>
                        </a:solidFill>
                        <a:latin typeface="Cambria Math" panose="02040503050406030204" pitchFamily="18" charset="0"/>
                        <a:ea typeface="Cambria Math" panose="02040503050406030204" pitchFamily="18" charset="0"/>
                        <a:cs typeface="Arial" pitchFamily="34" charset="0"/>
                      </a:rPr>
                      <m:t>𝑻</m:t>
                    </m:r>
                    <m:r>
                      <a:rPr lang="en-US" altLang="zh-CN" b="1" i="1" dirty="0">
                        <a:solidFill>
                          <a:srgbClr val="767171"/>
                        </a:solidFill>
                        <a:latin typeface="Cambria Math" panose="02040503050406030204" pitchFamily="18" charset="0"/>
                        <a:ea typeface="Cambria Math" panose="02040503050406030204" pitchFamily="18" charset="0"/>
                        <a:cs typeface="Arial" pitchFamily="34" charset="0"/>
                      </a:rPr>
                      <m:t> </m:t>
                    </m:r>
                  </m:oMath>
                </a14:m>
                <a:r>
                  <a:rPr lang="zh-CN" altLang="en-US" b="1" dirty="0">
                    <a:solidFill>
                      <a:srgbClr val="767171"/>
                    </a:solidFill>
                    <a:latin typeface="Arial" pitchFamily="34" charset="0"/>
                    <a:cs typeface="Arial" pitchFamily="34" charset="0"/>
                  </a:rPr>
                  <a:t>。</a:t>
                </a:r>
                <a:endParaRPr lang="zh-CN" altLang="en-US" dirty="0"/>
              </a:p>
            </p:txBody>
          </p:sp>
        </mc:Choice>
        <mc:Fallback xmlns="">
          <p:sp>
            <p:nvSpPr>
              <p:cNvPr id="14" name="文本框 13">
                <a:extLst>
                  <a:ext uri="{FF2B5EF4-FFF2-40B4-BE49-F238E27FC236}">
                    <a16:creationId xmlns:a16="http://schemas.microsoft.com/office/drawing/2014/main" id="{501E7F4F-87F0-4A08-9FF5-FB63D078516D}"/>
                  </a:ext>
                </a:extLst>
              </p:cNvPr>
              <p:cNvSpPr txBox="1">
                <a:spLocks noRot="1" noChangeAspect="1" noMove="1" noResize="1" noEditPoints="1" noAdjustHandles="1" noChangeArrowheads="1" noChangeShapeType="1" noTextEdit="1"/>
              </p:cNvSpPr>
              <p:nvPr/>
            </p:nvSpPr>
            <p:spPr>
              <a:xfrm>
                <a:off x="3892370" y="7981950"/>
                <a:ext cx="4551246" cy="369332"/>
              </a:xfrm>
              <a:prstGeom prst="rect">
                <a:avLst/>
              </a:prstGeom>
              <a:blipFill>
                <a:blip r:embed="rId5"/>
                <a:stretch>
                  <a:fillRect l="-1206" t="-13115" r="-268"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463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04</a:t>
            </a:r>
            <a:endParaRPr lang="zh-CN" altLang="en-US" sz="9600" b="1">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241925"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FOUR</a:t>
            </a:r>
            <a:endParaRPr lang="zh-CN" altLang="en-US" sz="200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5849937" y="3048059"/>
            <a:ext cx="26597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代码生成</a:t>
            </a:r>
          </a:p>
        </p:txBody>
      </p:sp>
    </p:spTree>
    <p:extLst>
      <p:ext uri="{BB962C8B-B14F-4D97-AF65-F5344CB8AC3E}">
        <p14:creationId xmlns:p14="http://schemas.microsoft.com/office/powerpoint/2010/main" val="374660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818E3A1D-20B1-40C1-92F9-9C68F74D629C}"/>
              </a:ext>
            </a:extLst>
          </p:cNvPr>
          <p:cNvSpPr txBox="1">
            <a:spLocks noChangeArrowheads="1"/>
          </p:cNvSpPr>
          <p:nvPr/>
        </p:nvSpPr>
        <p:spPr bwMode="auto">
          <a:xfrm>
            <a:off x="1981200" y="431512"/>
            <a:ext cx="55402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代码生成目前最好的算法是？</a:t>
            </a:r>
          </a:p>
        </p:txBody>
      </p:sp>
      <p:sp>
        <p:nvSpPr>
          <p:cNvPr id="2" name="矩形 1">
            <a:extLst>
              <a:ext uri="{FF2B5EF4-FFF2-40B4-BE49-F238E27FC236}">
                <a16:creationId xmlns:a16="http://schemas.microsoft.com/office/drawing/2014/main" id="{9A4299E3-296D-4077-8FC3-47BFCC80422E}"/>
              </a:ext>
            </a:extLst>
          </p:cNvPr>
          <p:cNvSpPr/>
          <p:nvPr/>
        </p:nvSpPr>
        <p:spPr>
          <a:xfrm>
            <a:off x="701040" y="1256159"/>
            <a:ext cx="10708640" cy="4524315"/>
          </a:xfrm>
          <a:prstGeom prst="rect">
            <a:avLst/>
          </a:prstGeom>
        </p:spPr>
        <p:txBody>
          <a:bodyPr wrap="square">
            <a:spAutoFit/>
          </a:bodyPr>
          <a:lstStyle/>
          <a:p>
            <a:pPr algn="just"/>
            <a:r>
              <a:rPr lang="en-US" altLang="zh-CN" sz="3200" b="1" dirty="0">
                <a:solidFill>
                  <a:srgbClr val="767171"/>
                </a:solidFill>
                <a:latin typeface="Arial" pitchFamily="34" charset="0"/>
                <a:cs typeface="Arial" pitchFamily="34" charset="0"/>
              </a:rPr>
              <a:t>	</a:t>
            </a:r>
            <a:r>
              <a:rPr lang="zh-CN" altLang="en-US" sz="3200" b="1" dirty="0">
                <a:solidFill>
                  <a:schemeClr val="accent2"/>
                </a:solidFill>
                <a:latin typeface="Arial" pitchFamily="34" charset="0"/>
                <a:cs typeface="Arial" pitchFamily="34" charset="0"/>
              </a:rPr>
              <a:t>在多面体模型中生成代码相当于找到一组嵌套循环，按照这个顺序一次且只能一次访问每个多面体的每个积分点。</a:t>
            </a:r>
            <a:r>
              <a:rPr lang="zh-CN" altLang="en-US" sz="3200" b="1" dirty="0">
                <a:solidFill>
                  <a:srgbClr val="767171"/>
                </a:solidFill>
                <a:latin typeface="Arial" pitchFamily="34" charset="0"/>
                <a:cs typeface="Arial" pitchFamily="34" charset="0"/>
              </a:rPr>
              <a:t>这是一个关键步骤，因为最终的程序有效性高度依赖于目标代码质量。</a:t>
            </a:r>
            <a:endParaRPr lang="en-US" altLang="zh-CN" sz="3200" b="1" dirty="0">
              <a:solidFill>
                <a:srgbClr val="767171"/>
              </a:solidFill>
              <a:latin typeface="Arial" pitchFamily="34" charset="0"/>
              <a:cs typeface="Arial" pitchFamily="34" charset="0"/>
            </a:endParaRPr>
          </a:p>
          <a:p>
            <a:pPr algn="just"/>
            <a:r>
              <a:rPr lang="en-US" altLang="zh-CN" sz="3200" b="1" dirty="0">
                <a:solidFill>
                  <a:srgbClr val="767171"/>
                </a:solidFill>
                <a:latin typeface="Arial" pitchFamily="34" charset="0"/>
                <a:cs typeface="Arial" pitchFamily="34" charset="0"/>
              </a:rPr>
              <a:t>	</a:t>
            </a:r>
            <a:r>
              <a:rPr lang="zh-CN" altLang="en-US" sz="3200" b="1" dirty="0">
                <a:solidFill>
                  <a:srgbClr val="767171"/>
                </a:solidFill>
                <a:latin typeface="Arial" pitchFamily="34" charset="0"/>
                <a:cs typeface="Arial" pitchFamily="34" charset="0"/>
              </a:rPr>
              <a:t>目前，当我们必须为几个多面体生成目标代码时，</a:t>
            </a:r>
            <a:r>
              <a:rPr lang="en-US" altLang="zh-CN" sz="3200" b="1" dirty="0" err="1">
                <a:solidFill>
                  <a:srgbClr val="C94171"/>
                </a:solidFill>
                <a:latin typeface="Arial" pitchFamily="34" charset="0"/>
                <a:cs typeface="Arial" pitchFamily="34" charset="0"/>
              </a:rPr>
              <a:t>Quilleré</a:t>
            </a:r>
            <a:r>
              <a:rPr lang="zh-CN" altLang="en-US" sz="3200" b="1" dirty="0">
                <a:solidFill>
                  <a:srgbClr val="C94171"/>
                </a:solidFill>
                <a:latin typeface="Arial" pitchFamily="34" charset="0"/>
                <a:cs typeface="Arial" pitchFamily="34" charset="0"/>
              </a:rPr>
              <a:t>等人的方法给出了最好的算法</a:t>
            </a:r>
            <a:r>
              <a:rPr lang="zh-CN" altLang="en-US" sz="3200" b="1" dirty="0">
                <a:solidFill>
                  <a:srgbClr val="767171"/>
                </a:solidFill>
                <a:latin typeface="Arial" pitchFamily="34" charset="0"/>
                <a:cs typeface="Arial" pitchFamily="34" charset="0"/>
              </a:rPr>
              <a:t>。该算法实现了消除冗余控制。然而，它也有一些局限性，例如高复杂性和不必要的代码爆炸。下面，我们针对这些缺点提出一些解决方案。</a:t>
            </a:r>
          </a:p>
        </p:txBody>
      </p:sp>
    </p:spTree>
    <p:extLst>
      <p:ext uri="{BB962C8B-B14F-4D97-AF65-F5344CB8AC3E}">
        <p14:creationId xmlns:p14="http://schemas.microsoft.com/office/powerpoint/2010/main" val="3204583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20BDB24-19AA-46B3-B14A-1C632485904C}"/>
              </a:ext>
            </a:extLst>
          </p:cNvPr>
          <p:cNvPicPr>
            <a:picLocks noChangeAspect="1"/>
          </p:cNvPicPr>
          <p:nvPr/>
        </p:nvPicPr>
        <p:blipFill>
          <a:blip r:embed="rId3"/>
          <a:stretch>
            <a:fillRect/>
          </a:stretch>
        </p:blipFill>
        <p:spPr>
          <a:xfrm>
            <a:off x="2537165" y="1089024"/>
            <a:ext cx="7117669" cy="5768976"/>
          </a:xfrm>
          <a:prstGeom prst="rect">
            <a:avLst/>
          </a:prstGeom>
        </p:spPr>
      </p:pic>
      <p:pic>
        <p:nvPicPr>
          <p:cNvPr id="1638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818E3A1D-20B1-40C1-92F9-9C68F74D629C}"/>
              </a:ext>
            </a:extLst>
          </p:cNvPr>
          <p:cNvSpPr txBox="1">
            <a:spLocks noChangeArrowheads="1"/>
          </p:cNvSpPr>
          <p:nvPr/>
        </p:nvSpPr>
        <p:spPr bwMode="auto">
          <a:xfrm>
            <a:off x="1981200" y="431512"/>
            <a:ext cx="50064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200" b="1" dirty="0" err="1">
                <a:solidFill>
                  <a:srgbClr val="767171"/>
                </a:solidFill>
                <a:latin typeface="Arial" pitchFamily="34" charset="0"/>
                <a:cs typeface="Arial" pitchFamily="34" charset="0"/>
              </a:rPr>
              <a:t>Quilleré</a:t>
            </a:r>
            <a:r>
              <a:rPr lang="zh-CN" altLang="en-US" sz="3200" b="1" dirty="0">
                <a:solidFill>
                  <a:srgbClr val="767171"/>
                </a:solidFill>
                <a:latin typeface="Arial" pitchFamily="34" charset="0"/>
                <a:cs typeface="Arial" pitchFamily="34" charset="0"/>
              </a:rPr>
              <a:t>等人的算法和扩展</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3B6883D-47D7-4F4A-AFF2-EADCB22A21D5}"/>
                  </a:ext>
                </a:extLst>
              </p:cNvPr>
              <p:cNvSpPr txBox="1"/>
              <p:nvPr/>
            </p:nvSpPr>
            <p:spPr>
              <a:xfrm>
                <a:off x="266019" y="1161762"/>
                <a:ext cx="11659962" cy="5546647"/>
              </a:xfrm>
              <a:prstGeom prst="rect">
                <a:avLst/>
              </a:prstGeom>
              <a:noFill/>
            </p:spPr>
            <p:txBody>
              <a:bodyPr wrap="square" rtlCol="0">
                <a:spAutoFit/>
              </a:bodyPr>
              <a:lstStyle/>
              <a:p>
                <a:pPr algn="just" eaLnBrk="1" hangingPunct="1"/>
                <a:r>
                  <a:rPr lang="zh-CN" altLang="en-US" sz="2600" b="1" dirty="0">
                    <a:solidFill>
                      <a:srgbClr val="767171"/>
                    </a:solidFill>
                    <a:latin typeface="Arial" pitchFamily="34" charset="0"/>
                    <a:cs typeface="Arial" pitchFamily="34" charset="0"/>
                  </a:rPr>
                  <a:t>代码生成</a:t>
                </a:r>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构建一个没有冗余控制的多面体生成代码。</a:t>
                </a:r>
              </a:p>
              <a:p>
                <a:pPr algn="just" eaLnBrk="1" hangingPunct="1"/>
                <a:r>
                  <a:rPr lang="zh-CN" altLang="en-US" sz="2600" b="1" dirty="0">
                    <a:solidFill>
                      <a:srgbClr val="767171"/>
                    </a:solidFill>
                    <a:latin typeface="Arial" pitchFamily="34" charset="0"/>
                    <a:cs typeface="Arial" pitchFamily="34" charset="0"/>
                  </a:rPr>
                  <a:t>输入</a:t>
                </a:r>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一个多面体列表</a:t>
                </a:r>
                <a14:m>
                  <m:oMath xmlns:m="http://schemas.openxmlformats.org/officeDocument/2006/math">
                    <m:r>
                      <a:rPr lang="en-US" altLang="zh-CN" sz="2600" b="1" i="1" smtClean="0">
                        <a:solidFill>
                          <a:srgbClr val="767171"/>
                        </a:solidFill>
                        <a:latin typeface="Cambria Math" panose="02040503050406030204" pitchFamily="18" charset="0"/>
                        <a:cs typeface="Arial" pitchFamily="34" charset="0"/>
                      </a:rPr>
                      <m:t>(</m:t>
                    </m:r>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smtClean="0">
                                <a:solidFill>
                                  <a:srgbClr val="767171"/>
                                </a:solidFill>
                                <a:latin typeface="Cambria Math" panose="02040503050406030204" pitchFamily="18" charset="0"/>
                                <a:cs typeface="Arial" pitchFamily="34" charset="0"/>
                              </a:rPr>
                              <m:t>𝟏</m:t>
                            </m:r>
                          </m:sub>
                        </m:sSub>
                      </m:sub>
                    </m:sSub>
                    <m:r>
                      <a:rPr lang="en-US" altLang="zh-CN" sz="2600" b="1" i="1" smtClean="0">
                        <a:solidFill>
                          <a:srgbClr val="767171"/>
                        </a:solidFill>
                        <a:latin typeface="Cambria Math" panose="02040503050406030204" pitchFamily="18" charset="0"/>
                        <a:cs typeface="Arial" pitchFamily="34" charset="0"/>
                      </a:rPr>
                      <m:t>,…,</m:t>
                    </m:r>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smtClean="0">
                                <a:solidFill>
                                  <a:srgbClr val="767171"/>
                                </a:solidFill>
                                <a:latin typeface="Cambria Math" panose="02040503050406030204" pitchFamily="18" charset="0"/>
                                <a:cs typeface="Arial" pitchFamily="34" charset="0"/>
                              </a:rPr>
                              <m:t>𝒏</m:t>
                            </m:r>
                          </m:sub>
                        </m:sSub>
                      </m:sub>
                    </m:sSub>
                    <m:r>
                      <a:rPr lang="en-US" altLang="zh-CN" sz="2600" b="1" i="1" smtClean="0">
                        <a:solidFill>
                          <a:srgbClr val="767171"/>
                        </a:solidFill>
                        <a:latin typeface="Cambria Math" panose="02040503050406030204" pitchFamily="18" charset="0"/>
                        <a:cs typeface="Arial" pitchFamily="34" charset="0"/>
                      </a:rPr>
                      <m:t>)</m:t>
                    </m:r>
                  </m:oMath>
                </a14:m>
                <a:r>
                  <a:rPr lang="zh-CN" altLang="en-US" sz="2600" b="1" dirty="0">
                    <a:solidFill>
                      <a:srgbClr val="767171"/>
                    </a:solidFill>
                    <a:latin typeface="Arial" pitchFamily="34" charset="0"/>
                    <a:cs typeface="Arial" pitchFamily="34" charset="0"/>
                  </a:rPr>
                  <a:t>，一个上下文</a:t>
                </a:r>
                <a:r>
                  <a:rPr lang="en-US" altLang="zh-CN" sz="2600" b="1" dirty="0">
                    <a:solidFill>
                      <a:srgbClr val="767171"/>
                    </a:solidFill>
                    <a:latin typeface="Arial" pitchFamily="34" charset="0"/>
                    <a:cs typeface="Arial" pitchFamily="34" charset="0"/>
                  </a:rPr>
                  <a:t>C</a:t>
                </a:r>
                <a:r>
                  <a:rPr lang="zh-CN" altLang="en-US" sz="2600" b="1" dirty="0">
                    <a:solidFill>
                      <a:srgbClr val="767171"/>
                    </a:solidFill>
                    <a:latin typeface="Arial" pitchFamily="34" charset="0"/>
                    <a:cs typeface="Arial" pitchFamily="34" charset="0"/>
                  </a:rPr>
                  <a:t>，当前维度</a:t>
                </a:r>
                <a:r>
                  <a:rPr lang="en-US" altLang="zh-CN" sz="2600" b="1" dirty="0">
                    <a:solidFill>
                      <a:srgbClr val="767171"/>
                    </a:solidFill>
                    <a:latin typeface="Arial" pitchFamily="34" charset="0"/>
                    <a:cs typeface="Arial" pitchFamily="34" charset="0"/>
                  </a:rPr>
                  <a:t>d</a:t>
                </a:r>
                <a:r>
                  <a:rPr lang="zh-CN" altLang="en-US" sz="2600" b="1" dirty="0">
                    <a:solidFill>
                      <a:srgbClr val="767171"/>
                    </a:solidFill>
                    <a:latin typeface="Arial" pitchFamily="34" charset="0"/>
                    <a:cs typeface="Arial" pitchFamily="34" charset="0"/>
                  </a:rPr>
                  <a:t>。</a:t>
                </a:r>
              </a:p>
              <a:p>
                <a:pPr algn="just" eaLnBrk="1" hangingPunct="1"/>
                <a:r>
                  <a:rPr lang="zh-CN" altLang="en-US" sz="2600" b="1" dirty="0">
                    <a:solidFill>
                      <a:srgbClr val="767171"/>
                    </a:solidFill>
                    <a:latin typeface="Arial" pitchFamily="34" charset="0"/>
                    <a:cs typeface="Arial" pitchFamily="34" charset="0"/>
                  </a:rPr>
                  <a:t>输出</a:t>
                </a:r>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生成输入列表中多面体的代码的抽象语法树。</a:t>
                </a:r>
              </a:p>
              <a:p>
                <a:pPr algn="just" eaLnBrk="1" hangingPunct="1"/>
                <a:r>
                  <a:rPr lang="en-US" altLang="zh-CN" sz="2600" b="1" dirty="0">
                    <a:solidFill>
                      <a:srgbClr val="767171"/>
                    </a:solidFill>
                    <a:latin typeface="Arial" pitchFamily="34" charset="0"/>
                    <a:cs typeface="Arial" pitchFamily="34" charset="0"/>
                  </a:rPr>
                  <a:t>1.</a:t>
                </a:r>
                <a:r>
                  <a:rPr lang="zh-CN" altLang="en-US" sz="2600" b="1" dirty="0">
                    <a:solidFill>
                      <a:srgbClr val="767171"/>
                    </a:solidFill>
                    <a:latin typeface="Arial" pitchFamily="34" charset="0"/>
                    <a:cs typeface="Arial" pitchFamily="34" charset="0"/>
                  </a:rPr>
                  <a:t>将列表中的每个多面体与上下文</a:t>
                </a:r>
                <a:r>
                  <a:rPr lang="en-US" altLang="zh-CN" sz="2600" b="1" dirty="0">
                    <a:solidFill>
                      <a:srgbClr val="767171"/>
                    </a:solidFill>
                    <a:latin typeface="Arial" pitchFamily="34" charset="0"/>
                    <a:cs typeface="Arial" pitchFamily="34" charset="0"/>
                  </a:rPr>
                  <a:t>C</a:t>
                </a:r>
                <a:r>
                  <a:rPr lang="zh-CN" altLang="en-US" sz="2600" b="1" dirty="0">
                    <a:solidFill>
                      <a:srgbClr val="767171"/>
                    </a:solidFill>
                    <a:latin typeface="Arial" pitchFamily="34" charset="0"/>
                    <a:cs typeface="Arial" pitchFamily="34" charset="0"/>
                  </a:rPr>
                  <a:t>相交，以便在相关的循环嵌套的上下文中限制迭代域</a:t>
                </a:r>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以及随后将生成的代码</a:t>
                </a:r>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a:t>
                </a:r>
              </a:p>
              <a:p>
                <a:pPr algn="just" eaLnBrk="1" hangingPunct="1"/>
                <a:r>
                  <a:rPr lang="en-US" altLang="zh-CN" sz="2600" b="1" dirty="0">
                    <a:solidFill>
                      <a:srgbClr val="767171"/>
                    </a:solidFill>
                    <a:latin typeface="Arial" pitchFamily="34" charset="0"/>
                    <a:cs typeface="Arial" pitchFamily="34" charset="0"/>
                  </a:rPr>
                  <a:t>2.</a:t>
                </a:r>
                <a:r>
                  <a:rPr lang="zh-CN" altLang="en-US" sz="2600" b="1" dirty="0">
                    <a:solidFill>
                      <a:srgbClr val="767171"/>
                    </a:solidFill>
                    <a:latin typeface="Arial" pitchFamily="34" charset="0"/>
                    <a:cs typeface="Arial" pitchFamily="34" charset="0"/>
                  </a:rPr>
                  <a:t>计算每个生成的多面体</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smtClean="0">
                                <a:solidFill>
                                  <a:srgbClr val="767171"/>
                                </a:solidFill>
                                <a:latin typeface="Cambria Math" panose="02040503050406030204" pitchFamily="18" charset="0"/>
                                <a:cs typeface="Arial" pitchFamily="34" charset="0"/>
                              </a:rPr>
                              <m:t>𝒊</m:t>
                            </m:r>
                          </m:sub>
                        </m:sSub>
                      </m:sub>
                    </m:sSub>
                  </m:oMath>
                </a14:m>
                <a:r>
                  <a:rPr lang="zh-CN" altLang="en-US" sz="2600" b="1" dirty="0">
                    <a:solidFill>
                      <a:srgbClr val="767171"/>
                    </a:solidFill>
                    <a:latin typeface="Arial" pitchFamily="34" charset="0"/>
                    <a:cs typeface="Arial" pitchFamily="34" charset="0"/>
                  </a:rPr>
                  <a:t>在最外层的</a:t>
                </a:r>
                <a:r>
                  <a:rPr lang="en-US" altLang="zh-CN" sz="2600" b="1" dirty="0">
                    <a:solidFill>
                      <a:srgbClr val="767171"/>
                    </a:solidFill>
                    <a:latin typeface="Arial" pitchFamily="34" charset="0"/>
                    <a:cs typeface="Arial" pitchFamily="34" charset="0"/>
                  </a:rPr>
                  <a:t>d</a:t>
                </a:r>
                <a:r>
                  <a:rPr lang="zh-CN" altLang="en-US" sz="2600" b="1" dirty="0">
                    <a:solidFill>
                      <a:srgbClr val="767171"/>
                    </a:solidFill>
                    <a:latin typeface="Arial" pitchFamily="34" charset="0"/>
                    <a:cs typeface="Arial" pitchFamily="34" charset="0"/>
                  </a:rPr>
                  <a:t>维上的投影</a:t>
                </a:r>
                <a14:m>
                  <m:oMath xmlns:m="http://schemas.openxmlformats.org/officeDocument/2006/math">
                    <m:sSub>
                      <m:sSubPr>
                        <m:ctrlPr>
                          <a:rPr lang="en-US" altLang="zh-CN" sz="2600" b="1" i="1" dirty="0" smtClean="0">
                            <a:solidFill>
                              <a:srgbClr val="767171"/>
                            </a:solidFill>
                            <a:latin typeface="Cambria Math" panose="02040503050406030204" pitchFamily="18" charset="0"/>
                            <a:cs typeface="Arial" pitchFamily="34" charset="0"/>
                          </a:rPr>
                        </m:ctrlPr>
                      </m:sSubPr>
                      <m:e>
                        <m:r>
                          <a:rPr lang="en-US" altLang="zh-CN" sz="2600" b="1" i="1" dirty="0" smtClean="0">
                            <a:solidFill>
                              <a:srgbClr val="767171"/>
                            </a:solidFill>
                            <a:latin typeface="Cambria Math" panose="02040503050406030204" pitchFamily="18" charset="0"/>
                            <a:cs typeface="Arial" pitchFamily="34" charset="0"/>
                          </a:rPr>
                          <m:t>𝑷</m:t>
                        </m:r>
                      </m:e>
                      <m:sub>
                        <m:r>
                          <a:rPr lang="en-US" altLang="zh-CN" sz="2600" b="1" i="1" dirty="0" smtClean="0">
                            <a:solidFill>
                              <a:srgbClr val="767171"/>
                            </a:solidFill>
                            <a:latin typeface="Cambria Math" panose="02040503050406030204" pitchFamily="18" charset="0"/>
                            <a:cs typeface="Arial" pitchFamily="34" charset="0"/>
                          </a:rPr>
                          <m:t>𝒊</m:t>
                        </m:r>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并计算新的</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a:solidFill>
                              <a:srgbClr val="767171"/>
                            </a:solidFill>
                            <a:latin typeface="Cambria Math" panose="02040503050406030204" pitchFamily="18" charset="0"/>
                            <a:cs typeface="Arial" pitchFamily="34" charset="0"/>
                          </a:rPr>
                          <m:t>𝒊</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𝒊</m:t>
                            </m:r>
                          </m:sub>
                        </m:sSub>
                      </m:sub>
                    </m:sSub>
                  </m:oMath>
                </a14:m>
                <a:r>
                  <a:rPr lang="zh-CN" altLang="en-US" sz="2600" b="1" dirty="0">
                    <a:solidFill>
                      <a:srgbClr val="767171"/>
                    </a:solidFill>
                    <a:latin typeface="Arial" pitchFamily="34" charset="0"/>
                    <a:cs typeface="Arial" pitchFamily="34" charset="0"/>
                  </a:rPr>
                  <a:t>列表。</a:t>
                </a:r>
              </a:p>
              <a:p>
                <a:pPr algn="just" eaLnBrk="1" hangingPunct="1"/>
                <a:r>
                  <a:rPr lang="en-US" altLang="zh-CN" sz="2600" b="1" dirty="0">
                    <a:solidFill>
                      <a:srgbClr val="767171"/>
                    </a:solidFill>
                    <a:latin typeface="Arial" pitchFamily="34" charset="0"/>
                    <a:cs typeface="Arial" pitchFamily="34" charset="0"/>
                  </a:rPr>
                  <a:t>3.</a:t>
                </a:r>
                <a:r>
                  <a:rPr lang="zh-CN" altLang="en-US" sz="2600" b="1" dirty="0">
                    <a:solidFill>
                      <a:srgbClr val="767171"/>
                    </a:solidFill>
                    <a:latin typeface="Arial" pitchFamily="34" charset="0"/>
                    <a:cs typeface="Arial" pitchFamily="34" charset="0"/>
                  </a:rPr>
                  <a:t>将投影分离成一个新的不相交多面体列表</a:t>
                </a:r>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给定</a:t>
                </a:r>
                <a:r>
                  <a:rPr lang="en-US" altLang="zh-CN" sz="2600" b="1" dirty="0">
                    <a:solidFill>
                      <a:srgbClr val="767171"/>
                    </a:solidFill>
                    <a:latin typeface="Arial" pitchFamily="34" charset="0"/>
                    <a:cs typeface="Arial" pitchFamily="34" charset="0"/>
                  </a:rPr>
                  <a:t>m</a:t>
                </a:r>
                <a:r>
                  <a:rPr lang="zh-CN" altLang="en-US" sz="2600" b="1" dirty="0">
                    <a:solidFill>
                      <a:srgbClr val="767171"/>
                    </a:solidFill>
                    <a:latin typeface="Arial" pitchFamily="34" charset="0"/>
                    <a:cs typeface="Arial" pitchFamily="34" charset="0"/>
                  </a:rPr>
                  <a:t>个多面体的列表，从最初的两个多面体</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smtClean="0">
                            <a:solidFill>
                              <a:srgbClr val="767171"/>
                            </a:solidFill>
                            <a:latin typeface="Cambria Math" panose="02040503050406030204" pitchFamily="18" charset="0"/>
                            <a:cs typeface="Arial" pitchFamily="34" charset="0"/>
                          </a:rPr>
                          <m:t>𝟏</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smtClean="0">
                                <a:solidFill>
                                  <a:srgbClr val="767171"/>
                                </a:solidFill>
                                <a:latin typeface="Cambria Math" panose="02040503050406030204" pitchFamily="18" charset="0"/>
                                <a:cs typeface="Arial" pitchFamily="34" charset="0"/>
                              </a:rPr>
                              <m:t>𝟏</m:t>
                            </m:r>
                          </m:sub>
                        </m:sSub>
                      </m:sub>
                    </m:sSub>
                  </m:oMath>
                </a14:m>
                <a:r>
                  <a:rPr lang="zh-CN" altLang="en-US" sz="2600" b="1" dirty="0">
                    <a:solidFill>
                      <a:srgbClr val="767171"/>
                    </a:solidFill>
                    <a:latin typeface="Arial" pitchFamily="34" charset="0"/>
                    <a:cs typeface="Arial" pitchFamily="34" charset="0"/>
                  </a:rPr>
                  <a:t>和</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smtClean="0">
                            <a:solidFill>
                              <a:srgbClr val="767171"/>
                            </a:solidFill>
                            <a:latin typeface="Cambria Math" panose="02040503050406030204" pitchFamily="18" charset="0"/>
                            <a:cs typeface="Arial" pitchFamily="34" charset="0"/>
                          </a:rPr>
                          <m:t>𝟐</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smtClean="0">
                                <a:solidFill>
                                  <a:srgbClr val="767171"/>
                                </a:solidFill>
                                <a:latin typeface="Cambria Math" panose="02040503050406030204" pitchFamily="18" charset="0"/>
                                <a:cs typeface="Arial" pitchFamily="34" charset="0"/>
                              </a:rPr>
                              <m:t>𝟐</m:t>
                            </m:r>
                          </m:sub>
                        </m:sSub>
                      </m:sub>
                    </m:sSub>
                  </m:oMath>
                </a14:m>
                <a:r>
                  <a:rPr lang="zh-CN" altLang="en-US" sz="2600" b="1" dirty="0">
                    <a:solidFill>
                      <a:srgbClr val="767171"/>
                    </a:solidFill>
                    <a:latin typeface="Arial" pitchFamily="34" charset="0"/>
                    <a:cs typeface="Arial" pitchFamily="34" charset="0"/>
                  </a:rPr>
                  <a:t>开始计算</a:t>
                </a:r>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a:solidFill>
                              <a:srgbClr val="767171"/>
                            </a:solidFill>
                            <a:latin typeface="Cambria Math" panose="02040503050406030204" pitchFamily="18" charset="0"/>
                            <a:cs typeface="Arial" pitchFamily="34" charset="0"/>
                          </a:rPr>
                          <m:t>𝟏</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r>
                  <a:rPr lang="en-US" altLang="zh-CN" sz="2600" b="1" dirty="0">
                    <a:solidFill>
                      <a:srgbClr val="767171"/>
                    </a:solidFill>
                    <a:cs typeface="Arial" pitchFamily="34" charset="0"/>
                  </a:rPr>
                  <a:t> </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a:solidFill>
                              <a:srgbClr val="767171"/>
                            </a:solidFill>
                            <a:latin typeface="Cambria Math" panose="02040503050406030204" pitchFamily="18" charset="0"/>
                            <a:cs typeface="Arial" pitchFamily="34" charset="0"/>
                          </a:rPr>
                          <m:t>𝟐</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𝟏</m:t>
                            </m:r>
                          </m:sub>
                        </m:sSub>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即单独的</a:t>
                </a:r>
                <a14:m>
                  <m:oMath xmlns:m="http://schemas.openxmlformats.org/officeDocument/2006/math">
                    <m:sSub>
                      <m:sSubPr>
                        <m:ctrlPr>
                          <a:rPr lang="en-US" altLang="zh-CN" sz="2600" b="1" i="1" dirty="0" smtClean="0">
                            <a:solidFill>
                              <a:srgbClr val="767171"/>
                            </a:solidFill>
                            <a:latin typeface="Cambria Math" panose="02040503050406030204" pitchFamily="18" charset="0"/>
                            <a:cs typeface="Arial" pitchFamily="34" charset="0"/>
                          </a:rPr>
                        </m:ctrlPr>
                      </m:sSubPr>
                      <m:e>
                        <m:r>
                          <a:rPr lang="en-US" altLang="zh-CN" sz="2600" b="1" i="1" dirty="0" smtClean="0">
                            <a:solidFill>
                              <a:srgbClr val="767171"/>
                            </a:solidFill>
                            <a:latin typeface="Cambria Math" panose="02040503050406030204" pitchFamily="18" charset="0"/>
                            <a:cs typeface="Arial" pitchFamily="34" charset="0"/>
                          </a:rPr>
                          <m:t>𝑺</m:t>
                        </m:r>
                      </m:e>
                      <m:sub>
                        <m:r>
                          <a:rPr lang="en-US" altLang="zh-CN" sz="2600" b="1" i="1" dirty="0" smtClean="0">
                            <a:solidFill>
                              <a:srgbClr val="767171"/>
                            </a:solidFill>
                            <a:latin typeface="Cambria Math" panose="02040503050406030204" pitchFamily="18" charset="0"/>
                            <a:cs typeface="Arial" pitchFamily="34" charset="0"/>
                          </a:rPr>
                          <m:t>𝟏</m:t>
                        </m:r>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a:t>
                </a:r>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a:solidFill>
                              <a:srgbClr val="767171"/>
                            </a:solidFill>
                            <a:latin typeface="Cambria Math" panose="02040503050406030204" pitchFamily="18" charset="0"/>
                            <a:cs typeface="Arial" pitchFamily="34" charset="0"/>
                          </a:rPr>
                          <m:t>𝟏</m:t>
                        </m:r>
                      </m:sub>
                    </m:sSub>
                    <m:r>
                      <a:rPr lang="en-US" altLang="zh-CN" sz="2600" b="1" i="1" dirty="0">
                        <a:solidFill>
                          <a:srgbClr val="767171"/>
                        </a:solidFill>
                        <a:latin typeface="Cambria Math" panose="02040503050406030204" pitchFamily="18" charset="0"/>
                        <a:cs typeface="Arial" pitchFamily="34" charset="0"/>
                      </a:rPr>
                      <m:t> </m:t>
                    </m:r>
                    <m:r>
                      <a:rPr lang="en-US" altLang="zh-CN" sz="2600" b="1" i="1" dirty="0" smtClean="0">
                        <a:solidFill>
                          <a:srgbClr val="767171"/>
                        </a:solidFill>
                        <a:latin typeface="Cambria Math" panose="02040503050406030204" pitchFamily="18" charset="0"/>
                        <a:ea typeface="Cambria Math" panose="02040503050406030204" pitchFamily="18" charset="0"/>
                        <a:cs typeface="Arial" pitchFamily="34" charset="0"/>
                      </a:rPr>
                      <m:t>∩</m:t>
                    </m:r>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a:solidFill>
                              <a:srgbClr val="767171"/>
                            </a:solidFill>
                            <a:latin typeface="Cambria Math" panose="02040503050406030204" pitchFamily="18" charset="0"/>
                            <a:cs typeface="Arial" pitchFamily="34" charset="0"/>
                          </a:rPr>
                          <m:t>𝟐</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 → (</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𝟏</m:t>
                            </m:r>
                          </m:sub>
                        </m:sSub>
                      </m:sub>
                    </m:sSub>
                  </m:oMath>
                </a14:m>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𝟐</m:t>
                            </m:r>
                          </m:sub>
                        </m:sSub>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即</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𝑺</m:t>
                        </m:r>
                      </m:e>
                      <m:sub>
                        <m:r>
                          <a:rPr lang="en-US" altLang="zh-CN" sz="2600" b="1" i="1" dirty="0">
                            <a:solidFill>
                              <a:srgbClr val="767171"/>
                            </a:solidFill>
                            <a:latin typeface="Cambria Math" panose="02040503050406030204" pitchFamily="18" charset="0"/>
                            <a:cs typeface="Arial" pitchFamily="34" charset="0"/>
                          </a:rPr>
                          <m:t>𝟏</m:t>
                        </m:r>
                      </m:sub>
                    </m:sSub>
                  </m:oMath>
                </a14:m>
                <a:r>
                  <a:rPr lang="zh-CN" altLang="en-US" sz="2600" b="1" dirty="0">
                    <a:solidFill>
                      <a:srgbClr val="767171"/>
                    </a:solidFill>
                    <a:latin typeface="Arial" pitchFamily="34" charset="0"/>
                    <a:cs typeface="Arial" pitchFamily="34" charset="0"/>
                  </a:rPr>
                  <a:t>和</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𝑺</m:t>
                        </m:r>
                      </m:e>
                      <m:sub>
                        <m:r>
                          <a:rPr lang="en-US" altLang="zh-CN" sz="2600" b="1" i="1" dirty="0" smtClean="0">
                            <a:solidFill>
                              <a:srgbClr val="767171"/>
                            </a:solidFill>
                            <a:latin typeface="Cambria Math" panose="02040503050406030204" pitchFamily="18" charset="0"/>
                            <a:cs typeface="Arial" pitchFamily="34" charset="0"/>
                          </a:rPr>
                          <m:t>𝟐</m:t>
                        </m:r>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和</a:t>
                </a:r>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smtClean="0">
                            <a:solidFill>
                              <a:srgbClr val="767171"/>
                            </a:solidFill>
                            <a:latin typeface="Cambria Math" panose="02040503050406030204" pitchFamily="18" charset="0"/>
                            <a:cs typeface="Arial" pitchFamily="34" charset="0"/>
                          </a:rPr>
                          <m:t>𝟐</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r>
                  <a:rPr lang="en-US" altLang="zh-CN" sz="2600" b="1" dirty="0">
                    <a:solidFill>
                      <a:srgbClr val="767171"/>
                    </a:solidFill>
                    <a:cs typeface="Arial" pitchFamily="34" charset="0"/>
                  </a:rPr>
                  <a:t> </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smtClean="0">
                            <a:solidFill>
                              <a:srgbClr val="767171"/>
                            </a:solidFill>
                            <a:latin typeface="Cambria Math" panose="02040503050406030204" pitchFamily="18" charset="0"/>
                            <a:cs typeface="Arial" pitchFamily="34" charset="0"/>
                          </a:rPr>
                          <m:t>𝟏</m:t>
                        </m:r>
                      </m:sub>
                    </m:sSub>
                  </m:oMath>
                </a14:m>
                <a:r>
                  <a:rPr lang="en-US" altLang="zh-CN" sz="2600" b="1" dirty="0">
                    <a:solidFill>
                      <a:srgbClr val="767171"/>
                    </a:solidFill>
                    <a:latin typeface="Arial" pitchFamily="34" charset="0"/>
                    <a:cs typeface="Arial" pitchFamily="34" charset="0"/>
                  </a:rPr>
                  <a:t>)→</a:t>
                </a:r>
                <a:r>
                  <a:rPr lang="en-US" altLang="zh-CN" sz="2600" b="1" dirty="0">
                    <a:solidFill>
                      <a:srgbClr val="767171"/>
                    </a:solidFill>
                    <a:cs typeface="Arial" pitchFamily="34" charset="0"/>
                  </a:rPr>
                  <a:t> </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𝟐</m:t>
                            </m:r>
                          </m:sub>
                        </m:sSub>
                      </m:sub>
                    </m:sSub>
                  </m:oMath>
                </a14:m>
                <a:r>
                  <a:rPr lang="zh-CN" altLang="en-US" sz="2600" b="1" dirty="0">
                    <a:solidFill>
                      <a:srgbClr val="767171"/>
                    </a:solidFill>
                    <a:latin typeface="Arial" pitchFamily="34" charset="0"/>
                    <a:cs typeface="Arial" pitchFamily="34" charset="0"/>
                  </a:rPr>
                  <a:t>即单独</a:t>
                </a:r>
                <a14:m>
                  <m:oMath xmlns:m="http://schemas.openxmlformats.org/officeDocument/2006/math">
                    <m:r>
                      <a:rPr lang="zh-CN" altLang="en-US" sz="2600" b="1" i="1" dirty="0" smtClean="0">
                        <a:solidFill>
                          <a:srgbClr val="767171"/>
                        </a:solidFill>
                        <a:latin typeface="Cambria Math" panose="02040503050406030204" pitchFamily="18" charset="0"/>
                        <a:cs typeface="Arial" pitchFamily="34" charset="0"/>
                      </a:rPr>
                      <m:t>的</m:t>
                    </m:r>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𝑺</m:t>
                        </m:r>
                      </m:e>
                      <m:sub>
                        <m:r>
                          <a:rPr lang="en-US" altLang="zh-CN" sz="2600" b="1" i="1" dirty="0">
                            <a:solidFill>
                              <a:srgbClr val="767171"/>
                            </a:solidFill>
                            <a:latin typeface="Cambria Math" panose="02040503050406030204" pitchFamily="18" charset="0"/>
                            <a:cs typeface="Arial" pitchFamily="34" charset="0"/>
                          </a:rPr>
                          <m:t>𝟐</m:t>
                        </m:r>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，然后对于三个多面体，用</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a:solidFill>
                              <a:srgbClr val="767171"/>
                            </a:solidFill>
                            <a:latin typeface="Cambria Math" panose="02040503050406030204" pitchFamily="18" charset="0"/>
                            <a:cs typeface="Arial" pitchFamily="34" charset="0"/>
                          </a:rPr>
                          <m:t>𝟐</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smtClean="0">
                                <a:solidFill>
                                  <a:srgbClr val="767171"/>
                                </a:solidFill>
                                <a:latin typeface="Cambria Math" panose="02040503050406030204" pitchFamily="18" charset="0"/>
                                <a:cs typeface="Arial" pitchFamily="34" charset="0"/>
                              </a:rPr>
                              <m:t>𝟑</m:t>
                            </m:r>
                          </m:sub>
                        </m:sSub>
                      </m:sub>
                    </m:sSub>
                  </m:oMath>
                </a14:m>
                <a:r>
                  <a:rPr lang="zh-CN" altLang="en-US" sz="2600" b="1" dirty="0">
                    <a:solidFill>
                      <a:srgbClr val="767171"/>
                    </a:solidFill>
                    <a:latin typeface="Arial" pitchFamily="34" charset="0"/>
                    <a:cs typeface="Arial" pitchFamily="34" charset="0"/>
                  </a:rPr>
                  <a:t>进行同样的分离，</a:t>
                </a:r>
                <a:r>
                  <a:rPr lang="zh-CN" altLang="en-US" sz="2600" b="1" dirty="0">
                    <a:solidFill>
                      <a:srgbClr val="C94171"/>
                    </a:solidFill>
                    <a:latin typeface="Arial" pitchFamily="34" charset="0"/>
                    <a:cs typeface="Arial" pitchFamily="34" charset="0"/>
                  </a:rPr>
                  <a:t>以此类推</a:t>
                </a:r>
                <a:r>
                  <a:rPr lang="zh-CN" altLang="en-US" sz="2600" b="1" dirty="0">
                    <a:solidFill>
                      <a:srgbClr val="767171"/>
                    </a:solidFill>
                    <a:latin typeface="Arial" pitchFamily="34" charset="0"/>
                    <a:cs typeface="Arial" pitchFamily="34" charset="0"/>
                  </a:rPr>
                  <a:t>。</a:t>
                </a:r>
              </a:p>
              <a:p>
                <a:pPr algn="just" eaLnBrk="1" hangingPunct="1"/>
                <a:r>
                  <a:rPr lang="en-US" altLang="zh-CN" sz="2600" b="1" dirty="0">
                    <a:solidFill>
                      <a:srgbClr val="767171"/>
                    </a:solidFill>
                    <a:latin typeface="Arial" pitchFamily="34" charset="0"/>
                    <a:cs typeface="Arial" pitchFamily="34" charset="0"/>
                  </a:rPr>
                  <a:t>4.</a:t>
                </a:r>
                <a:r>
                  <a:rPr lang="zh-CN" altLang="en-US" sz="2600" b="1" dirty="0">
                    <a:solidFill>
                      <a:srgbClr val="767171"/>
                    </a:solidFill>
                    <a:latin typeface="Arial" pitchFamily="34" charset="0"/>
                    <a:cs typeface="Arial" pitchFamily="34" charset="0"/>
                  </a:rPr>
                  <a:t>如果从一个多面体</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a:solidFill>
                              <a:srgbClr val="767171"/>
                            </a:solidFill>
                            <a:latin typeface="Cambria Math" panose="02040503050406030204" pitchFamily="18" charset="0"/>
                            <a:cs typeface="Arial" pitchFamily="34" charset="0"/>
                          </a:rPr>
                          <m:t>𝟏</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smtClean="0">
                                <a:solidFill>
                                  <a:srgbClr val="767171"/>
                                </a:solidFill>
                                <a:latin typeface="Cambria Math" panose="02040503050406030204" pitchFamily="18" charset="0"/>
                                <a:cs typeface="Arial" pitchFamily="34" charset="0"/>
                              </a:rPr>
                            </m:ctrlPr>
                          </m:sSubPr>
                          <m:e>
                            <m:r>
                              <a:rPr lang="en-US" altLang="zh-CN" sz="2600" b="1" i="1" smtClean="0">
                                <a:solidFill>
                                  <a:srgbClr val="767171"/>
                                </a:solidFill>
                                <a:latin typeface="Cambria Math" panose="02040503050406030204" pitchFamily="18" charset="0"/>
                                <a:cs typeface="Arial" pitchFamily="34" charset="0"/>
                              </a:rPr>
                              <m:t>𝑺</m:t>
                            </m:r>
                          </m:e>
                          <m:sub>
                            <m:r>
                              <a:rPr lang="en-US" altLang="zh-CN" sz="2600" b="1" i="1" smtClean="0">
                                <a:solidFill>
                                  <a:srgbClr val="767171"/>
                                </a:solidFill>
                                <a:latin typeface="Cambria Math" panose="02040503050406030204" pitchFamily="18" charset="0"/>
                                <a:cs typeface="Arial" pitchFamily="34" charset="0"/>
                              </a:rPr>
                              <m:t>𝒑</m:t>
                            </m:r>
                          </m:sub>
                        </m:sSub>
                      </m:sub>
                    </m:sSub>
                    <m:r>
                      <a:rPr lang="en-US" altLang="zh-CN" sz="2600" b="1" i="1" smtClean="0">
                        <a:solidFill>
                          <a:srgbClr val="767171"/>
                        </a:solidFill>
                        <a:latin typeface="Cambria Math" panose="02040503050406030204" pitchFamily="18" charset="0"/>
                        <a:cs typeface="Arial" pitchFamily="34" charset="0"/>
                      </a:rPr>
                      <m:t>,</m:t>
                    </m:r>
                    <m:r>
                      <a:rPr lang="en-US" altLang="zh-CN" sz="2600" b="1" i="1">
                        <a:solidFill>
                          <a:srgbClr val="767171"/>
                        </a:solidFill>
                        <a:latin typeface="Cambria Math" panose="02040503050406030204" pitchFamily="18" charset="0"/>
                        <a:cs typeface="Arial" pitchFamily="34" charset="0"/>
                      </a:rPr>
                      <m:t> </m:t>
                    </m:r>
                    <m:r>
                      <a:rPr lang="en-US" altLang="zh-CN" sz="2600" b="1" i="1" smtClean="0">
                        <a:solidFill>
                          <a:srgbClr val="767171"/>
                        </a:solidFill>
                        <a:latin typeface="Cambria Math" panose="02040503050406030204" pitchFamily="18" charset="0"/>
                        <a:cs typeface="Arial" pitchFamily="34" charset="0"/>
                      </a:rPr>
                      <m:t>…,</m:t>
                    </m:r>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smtClean="0">
                                <a:solidFill>
                                  <a:srgbClr val="767171"/>
                                </a:solidFill>
                                <a:latin typeface="Cambria Math" panose="02040503050406030204" pitchFamily="18" charset="0"/>
                                <a:cs typeface="Arial" pitchFamily="34" charset="0"/>
                              </a:rPr>
                              <m:t>𝒒</m:t>
                            </m:r>
                          </m:sub>
                        </m:sSub>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到另一个多面体</a:t>
                </a:r>
                <a14:m>
                  <m:oMath xmlns:m="http://schemas.openxmlformats.org/officeDocument/2006/math">
                    <m:sSub>
                      <m:sSubPr>
                        <m:ctrlPr>
                          <a:rPr lang="en-US" altLang="zh-CN" sz="2600" b="1" i="1" dirty="0">
                            <a:solidFill>
                              <a:srgbClr val="767171"/>
                            </a:solidFill>
                            <a:latin typeface="Cambria Math" panose="02040503050406030204" pitchFamily="18" charset="0"/>
                            <a:cs typeface="Arial" pitchFamily="34" charset="0"/>
                          </a:rPr>
                        </m:ctrlPr>
                      </m:sSubPr>
                      <m:e>
                        <m:r>
                          <a:rPr lang="en-US" altLang="zh-CN" sz="2600" b="1" i="1" dirty="0">
                            <a:solidFill>
                              <a:srgbClr val="767171"/>
                            </a:solidFill>
                            <a:latin typeface="Cambria Math" panose="02040503050406030204" pitchFamily="18" charset="0"/>
                            <a:cs typeface="Arial" pitchFamily="34" charset="0"/>
                          </a:rPr>
                          <m:t>𝑷</m:t>
                        </m:r>
                      </m:e>
                      <m:sub>
                        <m:r>
                          <a:rPr lang="en-US" altLang="zh-CN" sz="2600" b="1" i="1" dirty="0" smtClean="0">
                            <a:solidFill>
                              <a:srgbClr val="767171"/>
                            </a:solidFill>
                            <a:latin typeface="Cambria Math" panose="02040503050406030204" pitchFamily="18" charset="0"/>
                            <a:cs typeface="Arial" pitchFamily="34" charset="0"/>
                          </a:rPr>
                          <m:t>𝟐</m:t>
                        </m:r>
                      </m:sub>
                    </m:sSub>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smtClean="0">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𝒗</m:t>
                            </m:r>
                          </m:sub>
                        </m:sSub>
                      </m:sub>
                    </m:sSub>
                    <m:r>
                      <a:rPr lang="en-US" altLang="zh-CN" sz="2600" b="1" i="1" smtClean="0">
                        <a:solidFill>
                          <a:srgbClr val="767171"/>
                        </a:solidFill>
                        <a:latin typeface="Cambria Math" panose="02040503050406030204" pitchFamily="18" charset="0"/>
                        <a:cs typeface="Arial" pitchFamily="34" charset="0"/>
                      </a:rPr>
                      <m:t>,…,</m:t>
                    </m:r>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smtClean="0">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smtClean="0">
                                <a:solidFill>
                                  <a:srgbClr val="767171"/>
                                </a:solidFill>
                                <a:latin typeface="Cambria Math" panose="02040503050406030204" pitchFamily="18" charset="0"/>
                                <a:cs typeface="Arial" pitchFamily="34" charset="0"/>
                              </a:rPr>
                              <m:t>𝒘</m:t>
                            </m:r>
                          </m:sub>
                        </m:sSub>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有一条边，则构建一个字典排序图。如果</a:t>
                </a:r>
                <a:r>
                  <a:rPr lang="zh-CN" altLang="en-US" sz="2600" b="1" dirty="0">
                    <a:solidFill>
                      <a:srgbClr val="C94171"/>
                    </a:solidFill>
                    <a:latin typeface="Arial" pitchFamily="34" charset="0"/>
                    <a:cs typeface="Arial" pitchFamily="34" charset="0"/>
                  </a:rPr>
                  <a:t>它的扫描代码必须在另一个之前以遵守字典顺序，那么根据有效的顺序对列表进行排序</a:t>
                </a:r>
                <a:r>
                  <a:rPr lang="zh-CN" altLang="en-US" sz="2600" b="1" dirty="0">
                    <a:solidFill>
                      <a:srgbClr val="767171"/>
                    </a:solidFill>
                    <a:latin typeface="Arial" pitchFamily="34" charset="0"/>
                    <a:cs typeface="Arial" pitchFamily="34" charset="0"/>
                  </a:rPr>
                  <a:t>。</a:t>
                </a:r>
              </a:p>
            </p:txBody>
          </p:sp>
        </mc:Choice>
        <mc:Fallback>
          <p:sp>
            <p:nvSpPr>
              <p:cNvPr id="3" name="文本框 2">
                <a:extLst>
                  <a:ext uri="{FF2B5EF4-FFF2-40B4-BE49-F238E27FC236}">
                    <a16:creationId xmlns:a16="http://schemas.microsoft.com/office/drawing/2014/main" id="{43B6883D-47D7-4F4A-AFF2-EADCB22A21D5}"/>
                  </a:ext>
                </a:extLst>
              </p:cNvPr>
              <p:cNvSpPr txBox="1">
                <a:spLocks noRot="1" noChangeAspect="1" noMove="1" noResize="1" noEditPoints="1" noAdjustHandles="1" noChangeArrowheads="1" noChangeShapeType="1" noTextEdit="1"/>
              </p:cNvSpPr>
              <p:nvPr/>
            </p:nvSpPr>
            <p:spPr>
              <a:xfrm>
                <a:off x="266019" y="1161762"/>
                <a:ext cx="11659962" cy="5546647"/>
              </a:xfrm>
              <a:prstGeom prst="rect">
                <a:avLst/>
              </a:prstGeom>
              <a:blipFill>
                <a:blip r:embed="rId5"/>
                <a:stretch>
                  <a:fillRect l="-941" t="-1320" r="-3818" b="-16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722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818E3A1D-20B1-40C1-92F9-9C68F74D629C}"/>
              </a:ext>
            </a:extLst>
          </p:cNvPr>
          <p:cNvSpPr txBox="1">
            <a:spLocks noChangeArrowheads="1"/>
          </p:cNvSpPr>
          <p:nvPr/>
        </p:nvSpPr>
        <p:spPr bwMode="auto">
          <a:xfrm>
            <a:off x="1981200" y="431512"/>
            <a:ext cx="50064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200" b="1" dirty="0" err="1">
                <a:solidFill>
                  <a:srgbClr val="767171"/>
                </a:solidFill>
                <a:latin typeface="Arial" pitchFamily="34" charset="0"/>
                <a:cs typeface="Arial" pitchFamily="34" charset="0"/>
              </a:rPr>
              <a:t>Quilleré</a:t>
            </a:r>
            <a:r>
              <a:rPr lang="zh-CN" altLang="en-US" sz="3200" b="1" dirty="0">
                <a:solidFill>
                  <a:srgbClr val="767171"/>
                </a:solidFill>
                <a:latin typeface="Arial" pitchFamily="34" charset="0"/>
                <a:cs typeface="Arial" pitchFamily="34" charset="0"/>
              </a:rPr>
              <a:t>等人的算法和扩展</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3B6883D-47D7-4F4A-AFF2-EADCB22A21D5}"/>
                  </a:ext>
                </a:extLst>
              </p:cNvPr>
              <p:cNvSpPr txBox="1"/>
              <p:nvPr/>
            </p:nvSpPr>
            <p:spPr>
              <a:xfrm>
                <a:off x="456518" y="1695162"/>
                <a:ext cx="11144931" cy="4322722"/>
              </a:xfrm>
              <a:prstGeom prst="rect">
                <a:avLst/>
              </a:prstGeom>
              <a:noFill/>
            </p:spPr>
            <p:txBody>
              <a:bodyPr wrap="square" rtlCol="0">
                <a:spAutoFit/>
              </a:bodyPr>
              <a:lstStyle/>
              <a:p>
                <a:pPr algn="just" eaLnBrk="1" hangingPunct="1"/>
                <a:r>
                  <a:rPr lang="en-US" altLang="zh-CN" sz="2600" b="1" dirty="0">
                    <a:solidFill>
                      <a:srgbClr val="767171"/>
                    </a:solidFill>
                    <a:latin typeface="Arial" pitchFamily="34" charset="0"/>
                    <a:cs typeface="Arial" pitchFamily="34" charset="0"/>
                  </a:rPr>
                  <a:t>5.</a:t>
                </a:r>
                <a:r>
                  <a:rPr lang="zh-CN" altLang="en-US" sz="2600" b="1" dirty="0">
                    <a:solidFill>
                      <a:srgbClr val="767171"/>
                    </a:solidFill>
                    <a:latin typeface="Arial" pitchFamily="34" charset="0"/>
                    <a:cs typeface="Arial" pitchFamily="34" charset="0"/>
                  </a:rPr>
                  <a:t>对于列表中的每个多面体</a:t>
                </a:r>
                <a:r>
                  <a:rPr lang="en-US" altLang="zh-CN" sz="2600" b="1" dirty="0">
                    <a:solidFill>
                      <a:srgbClr val="767171"/>
                    </a:solidFill>
                    <a:latin typeface="Arial" pitchFamily="34" charset="0"/>
                    <a:cs typeface="Arial" pitchFamily="34" charset="0"/>
                  </a:rPr>
                  <a:t>P</a:t>
                </a:r>
                <a14:m>
                  <m:oMath xmlns:m="http://schemas.openxmlformats.org/officeDocument/2006/math">
                    <m:r>
                      <a:rPr lang="en-US" altLang="zh-CN" sz="2600" b="1" i="1" dirty="0">
                        <a:solidFill>
                          <a:srgbClr val="767171"/>
                        </a:solidFill>
                        <a:latin typeface="Cambria Math" panose="02040503050406030204" pitchFamily="18" charset="0"/>
                        <a:cs typeface="Arial" pitchFamily="34" charset="0"/>
                      </a:rPr>
                      <m:t> </m:t>
                    </m:r>
                  </m:oMath>
                </a14:m>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𝒑</m:t>
                            </m:r>
                          </m:sub>
                        </m:sSub>
                      </m:sub>
                    </m:sSub>
                    <m:r>
                      <a:rPr lang="en-US" altLang="zh-CN" sz="2600" b="1" i="1">
                        <a:solidFill>
                          <a:srgbClr val="767171"/>
                        </a:solidFill>
                        <a:latin typeface="Cambria Math" panose="02040503050406030204" pitchFamily="18" charset="0"/>
                        <a:cs typeface="Arial" pitchFamily="34" charset="0"/>
                      </a:rPr>
                      <m:t>, …,</m:t>
                    </m:r>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𝒒</m:t>
                            </m:r>
                          </m:sub>
                        </m:sSub>
                      </m:sub>
                    </m:sSub>
                  </m:oMath>
                </a14:m>
                <a:r>
                  <a:rPr lang="en-US" altLang="zh-CN" sz="2600" b="1" dirty="0">
                    <a:solidFill>
                      <a:srgbClr val="767171"/>
                    </a:solidFill>
                    <a:latin typeface="Arial" pitchFamily="34" charset="0"/>
                    <a:cs typeface="Arial" pitchFamily="34" charset="0"/>
                  </a:rPr>
                  <a:t>) :</a:t>
                </a:r>
              </a:p>
              <a:p>
                <a:pPr algn="just" eaLnBrk="1" hangingPunct="1"/>
                <a:r>
                  <a:rPr lang="en-US" altLang="zh-CN" sz="2600" b="1" dirty="0">
                    <a:solidFill>
                      <a:srgbClr val="767171"/>
                    </a:solidFill>
                    <a:latin typeface="Arial" pitchFamily="34" charset="0"/>
                    <a:cs typeface="Arial" pitchFamily="34" charset="0"/>
                  </a:rPr>
                  <a:t>​	(a)</a:t>
                </a:r>
                <a:r>
                  <a:rPr lang="zh-CN" altLang="en-US" sz="2600" b="1" dirty="0">
                    <a:solidFill>
                      <a:srgbClr val="767171"/>
                    </a:solidFill>
                    <a:latin typeface="Arial" pitchFamily="34" charset="0"/>
                    <a:cs typeface="Arial" pitchFamily="34" charset="0"/>
                  </a:rPr>
                  <a:t>计算内部维度施加给当前维度的跨度</a:t>
                </a:r>
                <a:r>
                  <a:rPr lang="en-US" altLang="zh-CN" sz="2600" b="1" dirty="0">
                    <a:solidFill>
                      <a:srgbClr val="767171"/>
                    </a:solidFill>
                    <a:latin typeface="Arial" pitchFamily="34" charset="0"/>
                    <a:cs typeface="Arial" pitchFamily="34" charset="0"/>
                  </a:rPr>
                  <a:t>(stride)</a:t>
                </a:r>
                <a:r>
                  <a:rPr lang="zh-CN" altLang="en-US" sz="2600" b="1" dirty="0">
                    <a:solidFill>
                      <a:srgbClr val="767171"/>
                    </a:solidFill>
                    <a:latin typeface="Arial" pitchFamily="34" charset="0"/>
                    <a:cs typeface="Arial" pitchFamily="34" charset="0"/>
                  </a:rPr>
                  <a:t>，并通过在</a:t>
                </a:r>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𝒑</m:t>
                            </m:r>
                          </m:sub>
                        </m:sSub>
                      </m:sub>
                    </m:sSub>
                    <m:r>
                      <a:rPr lang="en-US" altLang="zh-CN" sz="2600" b="1" i="1">
                        <a:solidFill>
                          <a:srgbClr val="767171"/>
                        </a:solidFill>
                        <a:latin typeface="Cambria Math" panose="02040503050406030204" pitchFamily="18" charset="0"/>
                        <a:cs typeface="Arial" pitchFamily="34" charset="0"/>
                      </a:rPr>
                      <m:t>, …,</m:t>
                    </m:r>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𝒒</m:t>
                            </m:r>
                          </m:sub>
                        </m:sSub>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列表中查找跨度约束来找到下界。</a:t>
                </a:r>
              </a:p>
              <a:p>
                <a:pPr algn="just" eaLnBrk="1" hangingPunct="1"/>
                <a:r>
                  <a:rPr lang="zh-CN" altLang="en-US" sz="2600" b="1" dirty="0">
                    <a:solidFill>
                      <a:srgbClr val="767171"/>
                    </a:solidFill>
                    <a:latin typeface="Arial" pitchFamily="34" charset="0"/>
                    <a:cs typeface="Arial" pitchFamily="34" charset="0"/>
                  </a:rPr>
                  <a:t>​	</a:t>
                </a:r>
                <a:r>
                  <a:rPr lang="en-US" altLang="zh-CN" sz="2600" b="1" dirty="0">
                    <a:solidFill>
                      <a:srgbClr val="767171"/>
                    </a:solidFill>
                    <a:latin typeface="Arial" pitchFamily="34" charset="0"/>
                    <a:cs typeface="Arial" pitchFamily="34" charset="0"/>
                  </a:rPr>
                  <a:t>(b)</a:t>
                </a:r>
                <a:r>
                  <a:rPr lang="zh-CN" altLang="en-US" sz="2600" b="1" dirty="0">
                    <a:solidFill>
                      <a:srgbClr val="767171"/>
                    </a:solidFill>
                    <a:latin typeface="Arial" pitchFamily="34" charset="0"/>
                    <a:cs typeface="Arial" pitchFamily="34" charset="0"/>
                  </a:rPr>
                  <a:t>当有一个多面体在</a:t>
                </a:r>
                <a:r>
                  <a:rPr lang="en-US" altLang="zh-CN" sz="2600" b="1" dirty="0">
                    <a:solidFill>
                      <a:srgbClr val="767171"/>
                    </a:solidFill>
                    <a:latin typeface="Arial" pitchFamily="34" charset="0"/>
                    <a:cs typeface="Arial" pitchFamily="34" charset="0"/>
                  </a:rPr>
                  <a:t>(</a:t>
                </a:r>
                <a14:m>
                  <m:oMath xmlns:m="http://schemas.openxmlformats.org/officeDocument/2006/math">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𝒑</m:t>
                            </m:r>
                          </m:sub>
                        </m:sSub>
                      </m:sub>
                    </m:sSub>
                    <m:r>
                      <a:rPr lang="en-US" altLang="zh-CN" sz="2600" b="1" i="1">
                        <a:solidFill>
                          <a:srgbClr val="767171"/>
                        </a:solidFill>
                        <a:latin typeface="Cambria Math" panose="02040503050406030204" pitchFamily="18" charset="0"/>
                        <a:cs typeface="Arial" pitchFamily="34" charset="0"/>
                      </a:rPr>
                      <m:t>, …,</m:t>
                    </m:r>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𝑻</m:t>
                        </m:r>
                      </m:e>
                      <m:sub>
                        <m:sSub>
                          <m:sSubPr>
                            <m:ctrlPr>
                              <a:rPr lang="en-US" altLang="zh-CN" sz="2600" b="1" i="1">
                                <a:solidFill>
                                  <a:srgbClr val="767171"/>
                                </a:solidFill>
                                <a:latin typeface="Cambria Math" panose="02040503050406030204" pitchFamily="18" charset="0"/>
                                <a:cs typeface="Arial" pitchFamily="34" charset="0"/>
                              </a:rPr>
                            </m:ctrlPr>
                          </m:sSubPr>
                          <m:e>
                            <m:r>
                              <a:rPr lang="en-US" altLang="zh-CN" sz="2600" b="1" i="1">
                                <a:solidFill>
                                  <a:srgbClr val="767171"/>
                                </a:solidFill>
                                <a:latin typeface="Cambria Math" panose="02040503050406030204" pitchFamily="18" charset="0"/>
                                <a:cs typeface="Arial" pitchFamily="34" charset="0"/>
                              </a:rPr>
                              <m:t>𝑺</m:t>
                            </m:r>
                          </m:e>
                          <m:sub>
                            <m:r>
                              <a:rPr lang="en-US" altLang="zh-CN" sz="2600" b="1" i="1">
                                <a:solidFill>
                                  <a:srgbClr val="767171"/>
                                </a:solidFill>
                                <a:latin typeface="Cambria Math" panose="02040503050406030204" pitchFamily="18" charset="0"/>
                                <a:cs typeface="Arial" pitchFamily="34" charset="0"/>
                              </a:rPr>
                              <m:t>𝒒</m:t>
                            </m:r>
                          </m:sub>
                        </m:sSub>
                      </m:sub>
                    </m:sSub>
                  </m:oMath>
                </a14:m>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中时：</a:t>
                </a:r>
              </a:p>
              <a:p>
                <a:pPr algn="just" eaLnBrk="1" hangingPunct="1"/>
                <a:r>
                  <a:rPr lang="zh-CN" altLang="en-US" sz="2600" b="1" dirty="0">
                    <a:solidFill>
                      <a:srgbClr val="767171"/>
                    </a:solidFill>
                    <a:latin typeface="Arial" pitchFamily="34" charset="0"/>
                    <a:cs typeface="Arial" pitchFamily="34" charset="0"/>
                  </a:rPr>
                  <a:t>​	</a:t>
                </a:r>
                <a:r>
                  <a:rPr lang="en-US" altLang="zh-CN" sz="2600" b="1" dirty="0">
                    <a:solidFill>
                      <a:srgbClr val="767171"/>
                    </a:solidFill>
                    <a:latin typeface="Arial" pitchFamily="34" charset="0"/>
                    <a:cs typeface="Arial" pitchFamily="34" charset="0"/>
                  </a:rPr>
                  <a:t>   </a:t>
                </a:r>
                <a:r>
                  <a:rPr lang="en-US" altLang="zh-CN" sz="2600" b="1" dirty="0" err="1">
                    <a:solidFill>
                      <a:srgbClr val="767171"/>
                    </a:solidFill>
                    <a:latin typeface="Arial" pitchFamily="34" charset="0"/>
                    <a:cs typeface="Arial" pitchFamily="34" charset="0"/>
                  </a:rPr>
                  <a:t>i</a:t>
                </a:r>
                <a:r>
                  <a:rPr lang="en-US" altLang="zh-CN" sz="2600" b="1" dirty="0">
                    <a:solidFill>
                      <a:srgbClr val="767171"/>
                    </a:solidFill>
                    <a:latin typeface="Arial" pitchFamily="34" charset="0"/>
                    <a:cs typeface="Arial" pitchFamily="34" charset="0"/>
                  </a:rPr>
                  <a:t>. </a:t>
                </a:r>
                <a:r>
                  <a:rPr lang="zh-CN" altLang="en-US" sz="2600" b="1" dirty="0">
                    <a:solidFill>
                      <a:srgbClr val="767171"/>
                    </a:solidFill>
                    <a:latin typeface="Arial" pitchFamily="34" charset="0"/>
                    <a:cs typeface="Arial" pitchFamily="34" charset="0"/>
                  </a:rPr>
                  <a:t>将连续的多面体与另一个维度合并，以便在新列表中扫描。</a:t>
                </a:r>
              </a:p>
              <a:p>
                <a:pPr algn="just" eaLnBrk="1" hangingPunct="1"/>
                <a:r>
                  <a:rPr lang="zh-CN" altLang="en-US" sz="2600" b="1" dirty="0">
                    <a:solidFill>
                      <a:srgbClr val="767171"/>
                    </a:solidFill>
                    <a:latin typeface="Arial" pitchFamily="34" charset="0"/>
                    <a:cs typeface="Arial" pitchFamily="34" charset="0"/>
                  </a:rPr>
                  <a:t>​	      </a:t>
                </a:r>
                <a:r>
                  <a:rPr lang="en-US" altLang="zh-CN" sz="2600" b="1" dirty="0">
                    <a:solidFill>
                      <a:srgbClr val="767171"/>
                    </a:solidFill>
                    <a:latin typeface="Arial" pitchFamily="34" charset="0"/>
                    <a:cs typeface="Arial" pitchFamily="34" charset="0"/>
                  </a:rPr>
                  <a:t>ii. </a:t>
                </a:r>
                <a:r>
                  <a:rPr lang="zh-CN" altLang="en-US" sz="2600" b="1" dirty="0">
                    <a:solidFill>
                      <a:srgbClr val="767171"/>
                    </a:solidFill>
                    <a:latin typeface="Arial" pitchFamily="34" charset="0"/>
                    <a:cs typeface="Arial" pitchFamily="34" charset="0"/>
                  </a:rPr>
                  <a:t>递归处理带有新的循环上下文</a:t>
                </a:r>
                <a:r>
                  <a:rPr lang="en-US" altLang="zh-CN" sz="2600" b="1" dirty="0">
                    <a:solidFill>
                      <a:srgbClr val="767171"/>
                    </a:solidFill>
                    <a:latin typeface="Arial" pitchFamily="34" charset="0"/>
                    <a:cs typeface="Arial" pitchFamily="34" charset="0"/>
                  </a:rPr>
                  <a:t>C∩P</a:t>
                </a:r>
                <a:r>
                  <a:rPr lang="zh-CN" altLang="en-US" sz="2600" b="1" dirty="0">
                    <a:solidFill>
                      <a:srgbClr val="767171"/>
                    </a:solidFill>
                    <a:latin typeface="Arial" pitchFamily="34" charset="0"/>
                    <a:cs typeface="Arial" pitchFamily="34" charset="0"/>
                  </a:rPr>
                  <a:t>和下一个维度</a:t>
                </a:r>
                <a:r>
                  <a:rPr lang="en-US" altLang="zh-CN" sz="2600" b="1" dirty="0">
                    <a:solidFill>
                      <a:srgbClr val="767171"/>
                    </a:solidFill>
                    <a:latin typeface="Arial" pitchFamily="34" charset="0"/>
                    <a:cs typeface="Arial" pitchFamily="34" charset="0"/>
                  </a:rPr>
                  <a:t>d + 1</a:t>
                </a:r>
                <a:r>
                  <a:rPr lang="zh-CN" altLang="en-US" sz="2600" b="1" dirty="0">
                    <a:solidFill>
                      <a:srgbClr val="767171"/>
                    </a:solidFill>
                    <a:latin typeface="Arial" pitchFamily="34" charset="0"/>
                    <a:cs typeface="Arial" pitchFamily="34" charset="0"/>
                  </a:rPr>
                  <a:t>的新列表。</a:t>
                </a:r>
              </a:p>
              <a:p>
                <a:pPr algn="just" eaLnBrk="1" hangingPunct="1"/>
                <a:r>
                  <a:rPr lang="en-US" altLang="zh-CN" sz="2600" b="1" dirty="0">
                    <a:solidFill>
                      <a:srgbClr val="767171"/>
                    </a:solidFill>
                    <a:latin typeface="Arial" pitchFamily="34" charset="0"/>
                    <a:cs typeface="Arial" pitchFamily="34" charset="0"/>
                  </a:rPr>
                  <a:t>6.</a:t>
                </a:r>
                <a:r>
                  <a:rPr lang="zh-CN" altLang="en-US" sz="2600" b="1" dirty="0">
                    <a:solidFill>
                      <a:srgbClr val="767171"/>
                    </a:solidFill>
                    <a:latin typeface="Arial" pitchFamily="34" charset="0"/>
                    <a:cs typeface="Arial" pitchFamily="34" charset="0"/>
                  </a:rPr>
                  <a:t>对于列表中的每个多面体</a:t>
                </a:r>
                <a:r>
                  <a:rPr lang="en-US" altLang="zh-CN" sz="2600" b="1" dirty="0">
                    <a:solidFill>
                      <a:srgbClr val="767171"/>
                    </a:solidFill>
                    <a:latin typeface="Arial" pitchFamily="34" charset="0"/>
                    <a:cs typeface="Arial" pitchFamily="34" charset="0"/>
                  </a:rPr>
                  <a:t>P→(inside)</a:t>
                </a:r>
                <a:r>
                  <a:rPr lang="zh-CN" altLang="en-US" sz="2600" b="1" dirty="0">
                    <a:solidFill>
                      <a:srgbClr val="767171"/>
                    </a:solidFill>
                    <a:latin typeface="Arial" pitchFamily="34" charset="0"/>
                    <a:cs typeface="Arial" pitchFamily="34" charset="0"/>
                  </a:rPr>
                  <a:t>，对</a:t>
                </a:r>
                <a:r>
                  <a:rPr lang="en-US" altLang="zh-CN" sz="2600" b="1" dirty="0">
                    <a:solidFill>
                      <a:srgbClr val="767171"/>
                    </a:solidFill>
                    <a:latin typeface="Arial" pitchFamily="34" charset="0"/>
                    <a:cs typeface="Arial" pitchFamily="34" charset="0"/>
                  </a:rPr>
                  <a:t>inside</a:t>
                </a:r>
                <a:r>
                  <a:rPr lang="zh-CN" altLang="en-US" sz="2600" b="1" dirty="0">
                    <a:solidFill>
                      <a:srgbClr val="767171"/>
                    </a:solidFill>
                    <a:latin typeface="Arial" pitchFamily="34" charset="0"/>
                    <a:cs typeface="Arial" pitchFamily="34" charset="0"/>
                  </a:rPr>
                  <a:t>列表</a:t>
                </a:r>
                <a:r>
                  <a:rPr lang="zh-CN" altLang="en-US" sz="2600" b="1" dirty="0">
                    <a:solidFill>
                      <a:srgbClr val="C94171"/>
                    </a:solidFill>
                    <a:latin typeface="Arial" pitchFamily="34" charset="0"/>
                    <a:cs typeface="Arial" pitchFamily="34" charset="0"/>
                  </a:rPr>
                  <a:t>应用算法的第</a:t>
                </a:r>
                <a:r>
                  <a:rPr lang="en-US" altLang="zh-CN" sz="2600" b="1" dirty="0">
                    <a:solidFill>
                      <a:srgbClr val="C94171"/>
                    </a:solidFill>
                    <a:latin typeface="Arial" pitchFamily="34" charset="0"/>
                    <a:cs typeface="Arial" pitchFamily="34" charset="0"/>
                  </a:rPr>
                  <a:t>2</a:t>
                </a:r>
                <a:r>
                  <a:rPr lang="zh-CN" altLang="en-US" sz="2600" b="1" dirty="0">
                    <a:solidFill>
                      <a:srgbClr val="C94171"/>
                    </a:solidFill>
                    <a:latin typeface="Arial" pitchFamily="34" charset="0"/>
                    <a:cs typeface="Arial" pitchFamily="34" charset="0"/>
                  </a:rPr>
                  <a:t>步到第</a:t>
                </a:r>
                <a:r>
                  <a:rPr lang="en-US" altLang="zh-CN" sz="2600" b="1" dirty="0">
                    <a:solidFill>
                      <a:srgbClr val="C94171"/>
                    </a:solidFill>
                    <a:latin typeface="Arial" pitchFamily="34" charset="0"/>
                    <a:cs typeface="Arial" pitchFamily="34" charset="0"/>
                  </a:rPr>
                  <a:t>4</a:t>
                </a:r>
                <a:r>
                  <a:rPr lang="zh-CN" altLang="en-US" sz="2600" b="1" dirty="0">
                    <a:solidFill>
                      <a:srgbClr val="C94171"/>
                    </a:solidFill>
                    <a:latin typeface="Arial" pitchFamily="34" charset="0"/>
                    <a:cs typeface="Arial" pitchFamily="34" charset="0"/>
                  </a:rPr>
                  <a:t>步，以去除死代码</a:t>
                </a:r>
                <a:r>
                  <a:rPr lang="zh-CN" altLang="en-US" sz="2600" b="1" dirty="0">
                    <a:solidFill>
                      <a:srgbClr val="767171"/>
                    </a:solidFill>
                    <a:latin typeface="Arial" pitchFamily="34" charset="0"/>
                    <a:cs typeface="Arial" pitchFamily="34" charset="0"/>
                  </a:rPr>
                  <a:t>。然后将结果列表连接作为新的列表。</a:t>
                </a:r>
              </a:p>
              <a:p>
                <a:pPr algn="just" eaLnBrk="1" hangingPunct="1"/>
                <a:r>
                  <a:rPr lang="en-US" altLang="zh-CN" sz="2600" b="1" dirty="0">
                    <a:solidFill>
                      <a:srgbClr val="767171"/>
                    </a:solidFill>
                    <a:latin typeface="Arial" pitchFamily="34" charset="0"/>
                    <a:cs typeface="Arial" pitchFamily="34" charset="0"/>
                  </a:rPr>
                  <a:t>7.</a:t>
                </a:r>
                <a:r>
                  <a:rPr lang="zh-CN" altLang="en-US" sz="2600" b="1" dirty="0">
                    <a:solidFill>
                      <a:srgbClr val="C94171"/>
                    </a:solidFill>
                    <a:latin typeface="Arial" pitchFamily="34" charset="0"/>
                    <a:cs typeface="Arial" pitchFamily="34" charset="0"/>
                  </a:rPr>
                  <a:t>将所有可能的主</a:t>
                </a:r>
                <a:r>
                  <a:rPr lang="en-US" altLang="zh-CN" sz="2600" b="1" dirty="0">
                    <a:solidFill>
                      <a:srgbClr val="C94171"/>
                    </a:solidFill>
                    <a:latin typeface="Arial" pitchFamily="34" charset="0"/>
                    <a:cs typeface="Arial" pitchFamily="34" charset="0"/>
                  </a:rPr>
                  <a:t>(host)</a:t>
                </a:r>
                <a:r>
                  <a:rPr lang="zh-CN" altLang="en-US" sz="2600" b="1" dirty="0">
                    <a:solidFill>
                      <a:srgbClr val="C94171"/>
                    </a:solidFill>
                    <a:latin typeface="Arial" pitchFamily="34" charset="0"/>
                    <a:cs typeface="Arial" pitchFamily="34" charset="0"/>
                  </a:rPr>
                  <a:t>多面体与点</a:t>
                </a:r>
                <a:r>
                  <a:rPr lang="en-US" altLang="zh-CN" sz="2600" b="1" dirty="0">
                    <a:solidFill>
                      <a:srgbClr val="C94171"/>
                    </a:solidFill>
                    <a:latin typeface="Arial" pitchFamily="34" charset="0"/>
                    <a:cs typeface="Arial" pitchFamily="34" charset="0"/>
                  </a:rPr>
                  <a:t>(point)</a:t>
                </a:r>
                <a:r>
                  <a:rPr lang="zh-CN" altLang="en-US" sz="2600" b="1" dirty="0">
                    <a:solidFill>
                      <a:srgbClr val="C94171"/>
                    </a:solidFill>
                    <a:latin typeface="Arial" pitchFamily="34" charset="0"/>
                    <a:cs typeface="Arial" pitchFamily="34" charset="0"/>
                  </a:rPr>
                  <a:t>多面体结合，以减少代码大小</a:t>
                </a:r>
                <a:r>
                  <a:rPr lang="zh-CN" altLang="en-US" sz="2600" b="1" dirty="0">
                    <a:solidFill>
                      <a:srgbClr val="767171"/>
                    </a:solidFill>
                    <a:latin typeface="Arial" pitchFamily="34" charset="0"/>
                    <a:cs typeface="Arial" pitchFamily="34" charset="0"/>
                  </a:rPr>
                  <a:t>。</a:t>
                </a:r>
              </a:p>
              <a:p>
                <a:pPr algn="just" eaLnBrk="1" hangingPunct="1"/>
                <a:r>
                  <a:rPr lang="en-US" altLang="zh-CN" sz="2600" b="1" dirty="0">
                    <a:solidFill>
                      <a:srgbClr val="767171"/>
                    </a:solidFill>
                    <a:latin typeface="Arial" pitchFamily="34" charset="0"/>
                    <a:cs typeface="Arial" pitchFamily="34" charset="0"/>
                  </a:rPr>
                  <a:t>8.</a:t>
                </a:r>
                <a:r>
                  <a:rPr lang="zh-CN" altLang="en-US" sz="2600" b="1" dirty="0">
                    <a:solidFill>
                      <a:srgbClr val="767171"/>
                    </a:solidFill>
                    <a:latin typeface="Arial" pitchFamily="34" charset="0"/>
                    <a:cs typeface="Arial" pitchFamily="34" charset="0"/>
                  </a:rPr>
                  <a:t>返回多面体列表。</a:t>
                </a:r>
              </a:p>
            </p:txBody>
          </p:sp>
        </mc:Choice>
        <mc:Fallback>
          <p:sp>
            <p:nvSpPr>
              <p:cNvPr id="3" name="文本框 2">
                <a:extLst>
                  <a:ext uri="{FF2B5EF4-FFF2-40B4-BE49-F238E27FC236}">
                    <a16:creationId xmlns:a16="http://schemas.microsoft.com/office/drawing/2014/main" id="{43B6883D-47D7-4F4A-AFF2-EADCB22A21D5}"/>
                  </a:ext>
                </a:extLst>
              </p:cNvPr>
              <p:cNvSpPr txBox="1">
                <a:spLocks noRot="1" noChangeAspect="1" noMove="1" noResize="1" noEditPoints="1" noAdjustHandles="1" noChangeArrowheads="1" noChangeShapeType="1" noTextEdit="1"/>
              </p:cNvSpPr>
              <p:nvPr/>
            </p:nvSpPr>
            <p:spPr>
              <a:xfrm>
                <a:off x="456518" y="1695162"/>
                <a:ext cx="11144931" cy="4322722"/>
              </a:xfrm>
              <a:prstGeom prst="rect">
                <a:avLst/>
              </a:prstGeom>
              <a:blipFill>
                <a:blip r:embed="rId4"/>
                <a:stretch>
                  <a:fillRect l="-985" t="-1551" r="-985" b="-2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9373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16"/>
          <p:cNvSpPr>
            <a:spLocks noChangeArrowheads="1"/>
          </p:cNvSpPr>
          <p:nvPr/>
        </p:nvSpPr>
        <p:spPr bwMode="auto">
          <a:xfrm>
            <a:off x="2828788"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4" name="矩形 17"/>
          <p:cNvSpPr>
            <a:spLocks noChangeArrowheads="1"/>
          </p:cNvSpPr>
          <p:nvPr/>
        </p:nvSpPr>
        <p:spPr bwMode="auto">
          <a:xfrm>
            <a:off x="3641588"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5" name="矩形 18"/>
          <p:cNvSpPr>
            <a:spLocks noChangeArrowheads="1"/>
          </p:cNvSpPr>
          <p:nvPr/>
        </p:nvSpPr>
        <p:spPr bwMode="auto">
          <a:xfrm>
            <a:off x="2808151"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6" name="矩形 19"/>
          <p:cNvSpPr>
            <a:spLocks noChangeArrowheads="1"/>
          </p:cNvSpPr>
          <p:nvPr/>
        </p:nvSpPr>
        <p:spPr bwMode="auto">
          <a:xfrm>
            <a:off x="3641588"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7" name="文本框 20"/>
          <p:cNvSpPr txBox="1">
            <a:spLocks noChangeArrowheads="1"/>
          </p:cNvSpPr>
          <p:nvPr/>
        </p:nvSpPr>
        <p:spPr bwMode="auto">
          <a:xfrm>
            <a:off x="2808151"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01</a:t>
            </a:r>
            <a:endParaRPr lang="zh-CN" altLang="en-US" sz="9600" b="1">
              <a:solidFill>
                <a:schemeClr val="bg1"/>
              </a:solidFill>
              <a:latin typeface="Arial" pitchFamily="34" charset="0"/>
              <a:cs typeface="Arial" pitchFamily="34" charset="0"/>
            </a:endParaRPr>
          </a:p>
        </p:txBody>
      </p:sp>
      <p:sp>
        <p:nvSpPr>
          <p:cNvPr id="15368" name="文本框 21"/>
          <p:cNvSpPr txBox="1">
            <a:spLocks noChangeArrowheads="1"/>
          </p:cNvSpPr>
          <p:nvPr/>
        </p:nvSpPr>
        <p:spPr bwMode="auto">
          <a:xfrm>
            <a:off x="4476613"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ONE</a:t>
            </a:r>
            <a:endParaRPr lang="zh-CN" altLang="en-US" sz="2000">
              <a:solidFill>
                <a:srgbClr val="767171"/>
              </a:solidFill>
              <a:latin typeface="Arial" pitchFamily="34" charset="0"/>
              <a:cs typeface="Arial" pitchFamily="34" charset="0"/>
            </a:endParaRPr>
          </a:p>
        </p:txBody>
      </p:sp>
      <p:sp>
        <p:nvSpPr>
          <p:cNvPr id="15369" name="文本框 22"/>
          <p:cNvSpPr txBox="1">
            <a:spLocks noChangeArrowheads="1"/>
          </p:cNvSpPr>
          <p:nvPr/>
        </p:nvSpPr>
        <p:spPr bwMode="auto">
          <a:xfrm>
            <a:off x="5080806" y="3113514"/>
            <a:ext cx="65774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补充</a:t>
            </a:r>
            <a:r>
              <a:rPr lang="en-US" altLang="zh-CN" sz="4800" b="1" dirty="0">
                <a:solidFill>
                  <a:srgbClr val="767171"/>
                </a:solidFill>
                <a:latin typeface="Arial" pitchFamily="34" charset="0"/>
                <a:cs typeface="Arial" pitchFamily="34" charset="0"/>
              </a:rPr>
              <a:t>:</a:t>
            </a:r>
            <a:r>
              <a:rPr lang="zh-CN" altLang="en-US" sz="4800" b="1" dirty="0">
                <a:solidFill>
                  <a:srgbClr val="767171"/>
                </a:solidFill>
                <a:latin typeface="Arial" pitchFamily="34" charset="0"/>
                <a:cs typeface="Arial" pitchFamily="34" charset="0"/>
              </a:rPr>
              <a:t>线性整数规划介绍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818E3A1D-20B1-40C1-92F9-9C68F74D629C}"/>
              </a:ext>
            </a:extLst>
          </p:cNvPr>
          <p:cNvSpPr txBox="1">
            <a:spLocks noChangeArrowheads="1"/>
          </p:cNvSpPr>
          <p:nvPr/>
        </p:nvSpPr>
        <p:spPr bwMode="auto">
          <a:xfrm>
            <a:off x="1981200" y="431512"/>
            <a:ext cx="67762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不影响代码效率前提下减少代码大小</a:t>
            </a:r>
          </a:p>
        </p:txBody>
      </p:sp>
      <p:pic>
        <p:nvPicPr>
          <p:cNvPr id="5" name="图片 4">
            <a:extLst>
              <a:ext uri="{FF2B5EF4-FFF2-40B4-BE49-F238E27FC236}">
                <a16:creationId xmlns:a16="http://schemas.microsoft.com/office/drawing/2014/main" id="{88442E68-0689-4830-A03C-8DC3371362B4}"/>
              </a:ext>
            </a:extLst>
          </p:cNvPr>
          <p:cNvPicPr>
            <a:picLocks noChangeAspect="1"/>
          </p:cNvPicPr>
          <p:nvPr/>
        </p:nvPicPr>
        <p:blipFill>
          <a:blip r:embed="rId4"/>
          <a:stretch>
            <a:fillRect/>
          </a:stretch>
        </p:blipFill>
        <p:spPr>
          <a:xfrm>
            <a:off x="1966912" y="962025"/>
            <a:ext cx="8258175" cy="5895975"/>
          </a:xfrm>
          <a:prstGeom prst="rect">
            <a:avLst/>
          </a:prstGeom>
        </p:spPr>
      </p:pic>
    </p:spTree>
    <p:extLst>
      <p:ext uri="{BB962C8B-B14F-4D97-AF65-F5344CB8AC3E}">
        <p14:creationId xmlns:p14="http://schemas.microsoft.com/office/powerpoint/2010/main" val="4126195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818E3A1D-20B1-40C1-92F9-9C68F74D629C}"/>
              </a:ext>
            </a:extLst>
          </p:cNvPr>
          <p:cNvSpPr txBox="1">
            <a:spLocks noChangeArrowheads="1"/>
          </p:cNvSpPr>
          <p:nvPr/>
        </p:nvSpPr>
        <p:spPr bwMode="auto">
          <a:xfrm>
            <a:off x="1981200" y="431512"/>
            <a:ext cx="68643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不影响代码效率前提下减少代码大小</a:t>
            </a:r>
          </a:p>
        </p:txBody>
      </p:sp>
      <p:pic>
        <p:nvPicPr>
          <p:cNvPr id="2" name="图片 1">
            <a:extLst>
              <a:ext uri="{FF2B5EF4-FFF2-40B4-BE49-F238E27FC236}">
                <a16:creationId xmlns:a16="http://schemas.microsoft.com/office/drawing/2014/main" id="{5947BFB7-FFA8-4569-B781-24BBFE5334D3}"/>
              </a:ext>
            </a:extLst>
          </p:cNvPr>
          <p:cNvPicPr>
            <a:picLocks noChangeAspect="1"/>
          </p:cNvPicPr>
          <p:nvPr/>
        </p:nvPicPr>
        <p:blipFill rotWithShape="1">
          <a:blip r:embed="rId4"/>
          <a:srcRect l="33205" r="25367" b="19986"/>
          <a:stretch/>
        </p:blipFill>
        <p:spPr>
          <a:xfrm>
            <a:off x="8457717" y="2359192"/>
            <a:ext cx="3048483" cy="2841457"/>
          </a:xfrm>
          <a:prstGeom prst="rect">
            <a:avLst/>
          </a:prstGeom>
        </p:spPr>
      </p:pic>
      <p:sp>
        <p:nvSpPr>
          <p:cNvPr id="3" name="文本框 2">
            <a:extLst>
              <a:ext uri="{FF2B5EF4-FFF2-40B4-BE49-F238E27FC236}">
                <a16:creationId xmlns:a16="http://schemas.microsoft.com/office/drawing/2014/main" id="{035D10D1-87B0-4A2C-8D1E-2E50B7C4A361}"/>
              </a:ext>
            </a:extLst>
          </p:cNvPr>
          <p:cNvSpPr txBox="1"/>
          <p:nvPr/>
        </p:nvSpPr>
        <p:spPr>
          <a:xfrm>
            <a:off x="523875" y="2157471"/>
            <a:ext cx="7286625" cy="3539430"/>
          </a:xfrm>
          <a:prstGeom prst="rect">
            <a:avLst/>
          </a:prstGeom>
          <a:noFill/>
        </p:spPr>
        <p:txBody>
          <a:bodyPr wrap="square" rtlCol="0">
            <a:spAutoFit/>
          </a:bodyPr>
          <a:lstStyle/>
          <a:p>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使用本文讨论的递归代码生成方法，总是可以选择不分离多面体，并在有条件的情况下生成较小的代码，这些技术始终以生成效率较低的代码为代价。</a:t>
            </a:r>
            <a:endParaRPr lang="en-US" altLang="zh-CN" sz="2800" b="1" dirty="0">
              <a:solidFill>
                <a:srgbClr val="767171"/>
              </a:solidFill>
              <a:latin typeface="Arial" pitchFamily="34" charset="0"/>
              <a:cs typeface="Arial" pitchFamily="34" charset="0"/>
            </a:endParaRPr>
          </a:p>
          <a:p>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图</a:t>
            </a:r>
            <a:r>
              <a:rPr lang="en-US" altLang="zh-CN" sz="2800" b="1" dirty="0">
                <a:solidFill>
                  <a:srgbClr val="767171"/>
                </a:solidFill>
                <a:latin typeface="Arial" pitchFamily="34" charset="0"/>
                <a:cs typeface="Arial" pitchFamily="34" charset="0"/>
              </a:rPr>
              <a:t>6</a:t>
            </a:r>
            <a:r>
              <a:rPr lang="zh-CN" altLang="en-US" sz="2800" b="1" dirty="0">
                <a:solidFill>
                  <a:srgbClr val="767171"/>
                </a:solidFill>
                <a:latin typeface="Arial" pitchFamily="34" charset="0"/>
                <a:cs typeface="Arial" pitchFamily="34" charset="0"/>
              </a:rPr>
              <a:t>显示了这种现象的一个生动的例子。</a:t>
            </a:r>
            <a:r>
              <a:rPr lang="zh-CN" altLang="en-US" sz="2800" b="1" dirty="0">
                <a:solidFill>
                  <a:srgbClr val="C94171"/>
                </a:solidFill>
                <a:latin typeface="Arial" pitchFamily="34" charset="0"/>
                <a:cs typeface="Arial" pitchFamily="34" charset="0"/>
              </a:rPr>
              <a:t>如果可能，将这些点集成到主循环中将通过添加新的迭代来减少代码大小，压缩后的代码如右图所示。</a:t>
            </a:r>
          </a:p>
        </p:txBody>
      </p:sp>
    </p:spTree>
    <p:extLst>
      <p:ext uri="{BB962C8B-B14F-4D97-AF65-F5344CB8AC3E}">
        <p14:creationId xmlns:p14="http://schemas.microsoft.com/office/powerpoint/2010/main" val="474087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23">
            <a:extLst>
              <a:ext uri="{FF2B5EF4-FFF2-40B4-BE49-F238E27FC236}">
                <a16:creationId xmlns:a16="http://schemas.microsoft.com/office/drawing/2014/main" id="{818E3A1D-20B1-40C1-92F9-9C68F74D629C}"/>
              </a:ext>
            </a:extLst>
          </p:cNvPr>
          <p:cNvSpPr txBox="1">
            <a:spLocks noChangeArrowheads="1"/>
          </p:cNvSpPr>
          <p:nvPr/>
        </p:nvSpPr>
        <p:spPr bwMode="auto">
          <a:xfrm>
            <a:off x="1981200" y="431512"/>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复杂性问题</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E10B475-CE6B-4F10-8EDF-0FA68C7ADE3A}"/>
                  </a:ext>
                </a:extLst>
              </p:cNvPr>
              <p:cNvSpPr/>
              <p:nvPr/>
            </p:nvSpPr>
            <p:spPr>
              <a:xfrm>
                <a:off x="1452562" y="1659285"/>
                <a:ext cx="9286876" cy="3539430"/>
              </a:xfrm>
              <a:prstGeom prst="rect">
                <a:avLst/>
              </a:prstGeom>
            </p:spPr>
            <p:txBody>
              <a:bodyPr wrap="square">
                <a:spAutoFit/>
              </a:bodyPr>
              <a:lstStyle/>
              <a:p>
                <a:pPr algn="just"/>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给定</a:t>
                </a:r>
                <a:r>
                  <a:rPr lang="en-US" altLang="zh-CN" sz="2800" b="1" dirty="0">
                    <a:solidFill>
                      <a:srgbClr val="767171"/>
                    </a:solidFill>
                    <a:latin typeface="Arial" pitchFamily="34" charset="0"/>
                    <a:cs typeface="Arial" pitchFamily="34" charset="0"/>
                  </a:rPr>
                  <a:t>n</a:t>
                </a:r>
                <a:r>
                  <a:rPr lang="zh-CN" altLang="en-US" sz="2800" b="1" dirty="0">
                    <a:solidFill>
                      <a:srgbClr val="767171"/>
                    </a:solidFill>
                    <a:latin typeface="Arial" pitchFamily="34" charset="0"/>
                    <a:cs typeface="Arial" pitchFamily="34" charset="0"/>
                  </a:rPr>
                  <a:t>个多面体列表，最坏情况复杂度为</a:t>
                </a:r>
                <a14:m>
                  <m:oMath xmlns:m="http://schemas.openxmlformats.org/officeDocument/2006/math">
                    <m:r>
                      <a:rPr lang="en-US" altLang="zh-CN" sz="2800" b="1" i="1" dirty="0" smtClean="0">
                        <a:solidFill>
                          <a:srgbClr val="767171"/>
                        </a:solidFill>
                        <a:latin typeface="Cambria Math" panose="02040503050406030204" pitchFamily="18" charset="0"/>
                        <a:cs typeface="Arial" pitchFamily="34" charset="0"/>
                      </a:rPr>
                      <m:t>𝑶</m:t>
                    </m:r>
                    <m:r>
                      <a:rPr lang="en-US" altLang="zh-CN" sz="2800" b="1" i="1" dirty="0" smtClean="0">
                        <a:solidFill>
                          <a:srgbClr val="767171"/>
                        </a:solidFill>
                        <a:latin typeface="Cambria Math" panose="02040503050406030204" pitchFamily="18" charset="0"/>
                        <a:cs typeface="Arial" pitchFamily="34" charset="0"/>
                      </a:rPr>
                      <m:t>(</m:t>
                    </m:r>
                    <m:sSup>
                      <m:sSupPr>
                        <m:ctrlPr>
                          <a:rPr lang="en-US" altLang="zh-CN" sz="2800" b="1" i="1" dirty="0" smtClean="0">
                            <a:solidFill>
                              <a:srgbClr val="767171"/>
                            </a:solidFill>
                            <a:latin typeface="Cambria Math" panose="02040503050406030204" pitchFamily="18" charset="0"/>
                            <a:cs typeface="Arial" pitchFamily="34" charset="0"/>
                          </a:rPr>
                        </m:ctrlPr>
                      </m:sSupPr>
                      <m:e>
                        <m:r>
                          <a:rPr lang="en-US" altLang="zh-CN" sz="2800" b="1" i="1" dirty="0">
                            <a:solidFill>
                              <a:srgbClr val="767171"/>
                            </a:solidFill>
                            <a:latin typeface="Cambria Math" panose="02040503050406030204" pitchFamily="18" charset="0"/>
                            <a:cs typeface="Arial" pitchFamily="34" charset="0"/>
                          </a:rPr>
                          <m:t>3</m:t>
                        </m:r>
                      </m:e>
                      <m:sup>
                        <m:r>
                          <a:rPr lang="en-US" altLang="zh-CN" sz="2800" b="1" i="1" dirty="0" smtClean="0">
                            <a:solidFill>
                              <a:srgbClr val="767171"/>
                            </a:solidFill>
                            <a:latin typeface="Cambria Math" panose="02040503050406030204" pitchFamily="18" charset="0"/>
                            <a:cs typeface="Arial" pitchFamily="34" charset="0"/>
                          </a:rPr>
                          <m:t>𝒏</m:t>
                        </m:r>
                      </m:sup>
                    </m:sSup>
                    <m:r>
                      <a:rPr lang="en-US" altLang="zh-CN" sz="2800" b="1" i="1" dirty="0" smtClean="0">
                        <a:solidFill>
                          <a:srgbClr val="767171"/>
                        </a:solidFill>
                        <a:latin typeface="Cambria Math" panose="02040503050406030204" pitchFamily="18" charset="0"/>
                        <a:cs typeface="Arial" pitchFamily="34" charset="0"/>
                      </a:rPr>
                      <m:t>)</m:t>
                    </m:r>
                  </m:oMath>
                </a14:m>
                <a:r>
                  <a:rPr lang="zh-CN" altLang="en-US" sz="2800" b="1" dirty="0">
                    <a:solidFill>
                      <a:srgbClr val="767171"/>
                    </a:solidFill>
                    <a:latin typeface="Arial" pitchFamily="34" charset="0"/>
                    <a:cs typeface="Arial" pitchFamily="34" charset="0"/>
                  </a:rPr>
                  <a:t>个多面体操作</a:t>
                </a:r>
                <a:r>
                  <a:rPr lang="en-US" altLang="zh-CN" sz="2800" b="1" dirty="0">
                    <a:solidFill>
                      <a:srgbClr val="767171"/>
                    </a:solidFill>
                    <a:latin typeface="Arial" pitchFamily="34" charset="0"/>
                    <a:cs typeface="Arial" pitchFamily="34" charset="0"/>
                  </a:rPr>
                  <a:t>(</a:t>
                </a:r>
                <a:r>
                  <a:rPr lang="zh-CN" altLang="en-US" sz="2800" b="1" dirty="0">
                    <a:solidFill>
                      <a:srgbClr val="767171"/>
                    </a:solidFill>
                    <a:latin typeface="Arial" pitchFamily="34" charset="0"/>
                    <a:cs typeface="Arial" pitchFamily="34" charset="0"/>
                  </a:rPr>
                  <a:t>指数本身</a:t>
                </a:r>
                <a:r>
                  <a:rPr lang="en-US" altLang="zh-CN" sz="2800" b="1" dirty="0">
                    <a:solidFill>
                      <a:srgbClr val="767171"/>
                    </a:solidFill>
                    <a:latin typeface="Arial" pitchFamily="34" charset="0"/>
                    <a:cs typeface="Arial" pitchFamily="34" charset="0"/>
                  </a:rPr>
                  <a:t>)</a:t>
                </a:r>
                <a:r>
                  <a:rPr lang="zh-CN" altLang="en-US" sz="2800" b="1" dirty="0">
                    <a:solidFill>
                      <a:srgbClr val="767171"/>
                    </a:solidFill>
                    <a:latin typeface="Arial" pitchFamily="34" charset="0"/>
                    <a:cs typeface="Arial" pitchFamily="34" charset="0"/>
                  </a:rPr>
                  <a:t>。内存使用会非常高，因此我们必须为每个分隔的域分配内存。对于这两个问题，我们提出了一个局部解决方案。</a:t>
                </a:r>
                <a:endParaRPr lang="en-US" altLang="zh-CN" sz="2800" b="1" dirty="0">
                  <a:solidFill>
                    <a:srgbClr val="767171"/>
                  </a:solidFill>
                  <a:latin typeface="Arial" pitchFamily="34" charset="0"/>
                  <a:cs typeface="Arial" pitchFamily="34" charset="0"/>
                </a:endParaRPr>
              </a:p>
              <a:p>
                <a:pPr algn="just"/>
                <a:r>
                  <a:rPr lang="en-US" altLang="zh-CN" sz="2800" b="1" dirty="0">
                    <a:solidFill>
                      <a:srgbClr val="767171"/>
                    </a:solidFill>
                    <a:latin typeface="Arial" pitchFamily="34" charset="0"/>
                    <a:cs typeface="Arial" pitchFamily="34" charset="0"/>
                  </a:rPr>
                  <a:t>	</a:t>
                </a:r>
                <a:r>
                  <a:rPr lang="zh-CN" altLang="en-US" sz="2800" b="1" dirty="0">
                    <a:solidFill>
                      <a:srgbClr val="C94171"/>
                    </a:solidFill>
                    <a:latin typeface="Arial" pitchFamily="34" charset="0"/>
                    <a:cs typeface="Arial" pitchFamily="34" charset="0"/>
                  </a:rPr>
                  <a:t>我们使用模式匹配来减少多面体的计算次数</a:t>
                </a:r>
                <a:r>
                  <a:rPr lang="zh-CN" altLang="en-US" sz="2800" b="1" dirty="0">
                    <a:solidFill>
                      <a:srgbClr val="767171"/>
                    </a:solidFill>
                    <a:latin typeface="Arial" pitchFamily="34" charset="0"/>
                    <a:cs typeface="Arial" pitchFamily="34" charset="0"/>
                  </a:rPr>
                  <a:t>，另外，为了避免内存分配大爆炸，当我们检测到高内存消耗时，我们用一种更简单的算法继续为剩余的递归生成代码，生成效率较低的代码，但使用的内存要少得多。</a:t>
                </a:r>
              </a:p>
            </p:txBody>
          </p:sp>
        </mc:Choice>
        <mc:Fallback xmlns="">
          <p:sp>
            <p:nvSpPr>
              <p:cNvPr id="2" name="矩形 1">
                <a:extLst>
                  <a:ext uri="{FF2B5EF4-FFF2-40B4-BE49-F238E27FC236}">
                    <a16:creationId xmlns:a16="http://schemas.microsoft.com/office/drawing/2014/main" id="{EE10B475-CE6B-4F10-8EDF-0FA68C7ADE3A}"/>
                  </a:ext>
                </a:extLst>
              </p:cNvPr>
              <p:cNvSpPr>
                <a:spLocks noRot="1" noChangeAspect="1" noMove="1" noResize="1" noEditPoints="1" noAdjustHandles="1" noChangeArrowheads="1" noChangeShapeType="1" noTextEdit="1"/>
              </p:cNvSpPr>
              <p:nvPr/>
            </p:nvSpPr>
            <p:spPr>
              <a:xfrm>
                <a:off x="1452562" y="1659285"/>
                <a:ext cx="9286876" cy="3539430"/>
              </a:xfrm>
              <a:prstGeom prst="rect">
                <a:avLst/>
              </a:prstGeom>
              <a:blipFill>
                <a:blip r:embed="rId4"/>
                <a:stretch>
                  <a:fillRect l="-1312" t="-2238" r="-1312" b="-32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1717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73463" y="2701925"/>
            <a:ext cx="15536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05</a:t>
            </a:r>
            <a:endParaRPr lang="zh-CN" altLang="en-US" sz="9600" b="1" dirty="0">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241925"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FOUR</a:t>
            </a:r>
            <a:endParaRPr lang="zh-CN" altLang="en-US" sz="200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5849937" y="3048059"/>
            <a:ext cx="26597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实验结果</a:t>
            </a:r>
          </a:p>
        </p:txBody>
      </p:sp>
    </p:spTree>
    <p:extLst>
      <p:ext uri="{BB962C8B-B14F-4D97-AF65-F5344CB8AC3E}">
        <p14:creationId xmlns:p14="http://schemas.microsoft.com/office/powerpoint/2010/main" val="2939895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63129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实验数据</a:t>
            </a:r>
            <a:r>
              <a:rPr lang="en-US" altLang="zh-CN" sz="3200" b="1" dirty="0">
                <a:solidFill>
                  <a:srgbClr val="767171"/>
                </a:solidFill>
                <a:latin typeface="Arial" pitchFamily="34" charset="0"/>
                <a:cs typeface="Arial" pitchFamily="34" charset="0"/>
              </a:rPr>
              <a:t>—</a:t>
            </a:r>
            <a:r>
              <a:rPr lang="en-US" altLang="zh-CN" sz="3200" b="1" dirty="0" err="1">
                <a:solidFill>
                  <a:srgbClr val="767171"/>
                </a:solidFill>
                <a:latin typeface="Arial" pitchFamily="34" charset="0"/>
                <a:cs typeface="Arial" pitchFamily="34" charset="0"/>
              </a:rPr>
              <a:t>Scops</a:t>
            </a:r>
            <a:r>
              <a:rPr lang="zh-CN" altLang="en-US" sz="3200" b="1" dirty="0">
                <a:solidFill>
                  <a:srgbClr val="767171"/>
                </a:solidFill>
                <a:latin typeface="Arial" pitchFamily="34" charset="0"/>
                <a:cs typeface="Arial" pitchFamily="34" charset="0"/>
              </a:rPr>
              <a:t>和对比数据介绍</a:t>
            </a:r>
          </a:p>
        </p:txBody>
      </p:sp>
      <p:sp>
        <p:nvSpPr>
          <p:cNvPr id="2" name="矩形 1">
            <a:extLst>
              <a:ext uri="{FF2B5EF4-FFF2-40B4-BE49-F238E27FC236}">
                <a16:creationId xmlns:a16="http://schemas.microsoft.com/office/drawing/2014/main" id="{AD8408AC-6C7C-47FE-9F60-CAD455D38396}"/>
              </a:ext>
            </a:extLst>
          </p:cNvPr>
          <p:cNvSpPr/>
          <p:nvPr/>
        </p:nvSpPr>
        <p:spPr>
          <a:xfrm>
            <a:off x="990600" y="1956495"/>
            <a:ext cx="10182226" cy="3539430"/>
          </a:xfrm>
          <a:prstGeom prst="rect">
            <a:avLst/>
          </a:prstGeom>
        </p:spPr>
        <p:txBody>
          <a:bodyPr wrap="square">
            <a:spAutoFit/>
          </a:bodyPr>
          <a:lstStyle/>
          <a:p>
            <a:pPr algn="just"/>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我们实现了这个算法，并将其集成到</a:t>
            </a:r>
            <a:r>
              <a:rPr lang="en-US" altLang="zh-CN" sz="2800" b="1" dirty="0">
                <a:solidFill>
                  <a:srgbClr val="767171"/>
                </a:solidFill>
                <a:latin typeface="Arial" pitchFamily="34" charset="0"/>
                <a:cs typeface="Arial" pitchFamily="34" charset="0"/>
              </a:rPr>
              <a:t>Open64/ORC</a:t>
            </a:r>
            <a:r>
              <a:rPr lang="zh-CN" altLang="en-US" sz="2800" b="1" dirty="0">
                <a:solidFill>
                  <a:srgbClr val="767171"/>
                </a:solidFill>
                <a:latin typeface="Arial" pitchFamily="34" charset="0"/>
                <a:cs typeface="Arial" pitchFamily="34" charset="0"/>
              </a:rPr>
              <a:t>内部的一个完整的多面体转换基础设施中。我们将研究我们所提出的框架对大型、有程序代表性的</a:t>
            </a:r>
            <a:r>
              <a:rPr lang="en-US" altLang="zh-CN" sz="2800" b="1" dirty="0" err="1">
                <a:solidFill>
                  <a:srgbClr val="767171"/>
                </a:solidFill>
                <a:latin typeface="Arial" pitchFamily="34" charset="0"/>
                <a:cs typeface="Arial" pitchFamily="34" charset="0"/>
              </a:rPr>
              <a:t>SCoPs</a:t>
            </a:r>
            <a:r>
              <a:rPr lang="zh-CN" altLang="en-US" sz="2800" b="1" dirty="0">
                <a:solidFill>
                  <a:srgbClr val="767171"/>
                </a:solidFill>
                <a:latin typeface="Arial" pitchFamily="34" charset="0"/>
                <a:cs typeface="Arial" pitchFamily="34" charset="0"/>
              </a:rPr>
              <a:t>的适用性，这些</a:t>
            </a:r>
            <a:r>
              <a:rPr lang="en-US" altLang="zh-CN" sz="2800" b="1" dirty="0" err="1">
                <a:solidFill>
                  <a:srgbClr val="767171"/>
                </a:solidFill>
                <a:latin typeface="Arial" pitchFamily="34" charset="0"/>
                <a:cs typeface="Arial" pitchFamily="34" charset="0"/>
              </a:rPr>
              <a:t>SCoPs</a:t>
            </a:r>
            <a:r>
              <a:rPr lang="zh-CN" altLang="en-US" sz="2800" b="1" dirty="0">
                <a:solidFill>
                  <a:srgbClr val="767171"/>
                </a:solidFill>
                <a:latin typeface="Arial" pitchFamily="34" charset="0"/>
                <a:cs typeface="Arial" pitchFamily="34" charset="0"/>
              </a:rPr>
              <a:t>是从</a:t>
            </a:r>
            <a:r>
              <a:rPr lang="en-US" altLang="zh-CN" sz="2800" b="1" dirty="0">
                <a:solidFill>
                  <a:srgbClr val="767171"/>
                </a:solidFill>
                <a:latin typeface="Arial" pitchFamily="34" charset="0"/>
                <a:cs typeface="Arial" pitchFamily="34" charset="0"/>
              </a:rPr>
              <a:t>SPECfp2000</a:t>
            </a:r>
            <a:r>
              <a:rPr lang="zh-CN" altLang="en-US" sz="2800" b="1" dirty="0">
                <a:solidFill>
                  <a:srgbClr val="767171"/>
                </a:solidFill>
                <a:latin typeface="Arial" pitchFamily="34" charset="0"/>
                <a:cs typeface="Arial" pitchFamily="34" charset="0"/>
              </a:rPr>
              <a:t>和</a:t>
            </a:r>
            <a:r>
              <a:rPr lang="en-US" altLang="zh-CN" sz="2800" b="1" dirty="0" err="1">
                <a:solidFill>
                  <a:srgbClr val="767171"/>
                </a:solidFill>
                <a:latin typeface="Arial" pitchFamily="34" charset="0"/>
                <a:cs typeface="Arial" pitchFamily="34" charset="0"/>
              </a:rPr>
              <a:t>PerfectClub</a:t>
            </a:r>
            <a:r>
              <a:rPr lang="zh-CN" altLang="en-US" sz="2800" b="1" dirty="0">
                <a:solidFill>
                  <a:srgbClr val="767171"/>
                </a:solidFill>
                <a:latin typeface="Arial" pitchFamily="34" charset="0"/>
                <a:cs typeface="Arial" pitchFamily="34" charset="0"/>
              </a:rPr>
              <a:t>基准中提取的。所选择的方法是执行所有这些静态控制部分的代码再生。</a:t>
            </a:r>
            <a:endParaRPr lang="en-US" altLang="zh-CN" sz="2800" b="1" dirty="0">
              <a:solidFill>
                <a:srgbClr val="767171"/>
              </a:solidFill>
              <a:latin typeface="Arial" pitchFamily="34" charset="0"/>
              <a:cs typeface="Arial" pitchFamily="34" charset="0"/>
            </a:endParaRPr>
          </a:p>
          <a:p>
            <a:pPr algn="just"/>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下面，我们将</a:t>
            </a:r>
            <a:r>
              <a:rPr lang="zh-CN" altLang="en-US" sz="2800" b="1" dirty="0">
                <a:solidFill>
                  <a:srgbClr val="C94171"/>
                </a:solidFill>
                <a:latin typeface="Arial" pitchFamily="34" charset="0"/>
                <a:cs typeface="Arial" pitchFamily="34" charset="0"/>
              </a:rPr>
              <a:t>我们的代码生成器</a:t>
            </a:r>
            <a:r>
              <a:rPr lang="en-US" altLang="zh-CN" sz="2800" b="1" dirty="0" err="1">
                <a:solidFill>
                  <a:srgbClr val="C94171"/>
                </a:solidFill>
                <a:latin typeface="Arial" pitchFamily="34" charset="0"/>
                <a:cs typeface="Arial" pitchFamily="34" charset="0"/>
              </a:rPr>
              <a:t>CLooG</a:t>
            </a:r>
            <a:r>
              <a:rPr lang="zh-CN" altLang="en-US" sz="2800" b="1" dirty="0">
                <a:solidFill>
                  <a:srgbClr val="767171"/>
                </a:solidFill>
                <a:latin typeface="Arial" pitchFamily="34" charset="0"/>
                <a:cs typeface="Arial" pitchFamily="34" charset="0"/>
              </a:rPr>
              <a:t>与之前</a:t>
            </a:r>
            <a:r>
              <a:rPr lang="en-US" altLang="zh-CN" sz="2800" b="1" dirty="0" err="1">
                <a:solidFill>
                  <a:srgbClr val="C94171"/>
                </a:solidFill>
                <a:latin typeface="Arial" pitchFamily="34" charset="0"/>
                <a:cs typeface="Arial" pitchFamily="34" charset="0"/>
              </a:rPr>
              <a:t>Quillere</a:t>
            </a:r>
            <a:r>
              <a:rPr lang="zh-CN" altLang="en-US" sz="2800" b="1" dirty="0">
                <a:solidFill>
                  <a:srgbClr val="C94171"/>
                </a:solidFill>
                <a:latin typeface="Arial" pitchFamily="34" charset="0"/>
                <a:cs typeface="Arial" pitchFamily="34" charset="0"/>
              </a:rPr>
              <a:t>等人的</a:t>
            </a:r>
            <a:r>
              <a:rPr lang="zh-CN" altLang="en-US" sz="2800" b="1" dirty="0">
                <a:solidFill>
                  <a:srgbClr val="767171"/>
                </a:solidFill>
                <a:latin typeface="Arial" pitchFamily="34" charset="0"/>
                <a:cs typeface="Arial" pitchFamily="34" charset="0"/>
              </a:rPr>
              <a:t>算法实现的</a:t>
            </a:r>
            <a:r>
              <a:rPr lang="en-US" altLang="zh-CN" sz="2800" b="1" dirty="0" err="1">
                <a:solidFill>
                  <a:srgbClr val="C94171"/>
                </a:solidFill>
                <a:latin typeface="Arial" pitchFamily="34" charset="0"/>
                <a:cs typeface="Arial" pitchFamily="34" charset="0"/>
              </a:rPr>
              <a:t>LoopGen</a:t>
            </a:r>
            <a:r>
              <a:rPr lang="en-US" altLang="zh-CN" sz="2800" b="1" dirty="0">
                <a:solidFill>
                  <a:srgbClr val="767171"/>
                </a:solidFill>
                <a:latin typeface="Arial" pitchFamily="34" charset="0"/>
                <a:cs typeface="Arial" pitchFamily="34" charset="0"/>
              </a:rPr>
              <a:t> 0.4</a:t>
            </a:r>
            <a:r>
              <a:rPr lang="zh-CN" altLang="en-US" sz="2800" b="1" dirty="0">
                <a:solidFill>
                  <a:srgbClr val="767171"/>
                </a:solidFill>
                <a:latin typeface="Arial" pitchFamily="34" charset="0"/>
                <a:cs typeface="Arial" pitchFamily="34" charset="0"/>
              </a:rPr>
              <a:t>和</a:t>
            </a:r>
            <a:r>
              <a:rPr lang="zh-CN" altLang="en-US" sz="2800" b="1" dirty="0">
                <a:solidFill>
                  <a:srgbClr val="C94171"/>
                </a:solidFill>
                <a:latin typeface="Arial" pitchFamily="34" charset="0"/>
                <a:cs typeface="Arial" pitchFamily="34" charset="0"/>
              </a:rPr>
              <a:t>使用最广泛的</a:t>
            </a:r>
            <a:r>
              <a:rPr lang="zh-CN" altLang="en-US" sz="2800" b="1" dirty="0">
                <a:solidFill>
                  <a:srgbClr val="767171"/>
                </a:solidFill>
                <a:latin typeface="Arial" pitchFamily="34" charset="0"/>
                <a:cs typeface="Arial" pitchFamily="34" charset="0"/>
              </a:rPr>
              <a:t>代码生成器</a:t>
            </a:r>
            <a:r>
              <a:rPr lang="en-US" altLang="zh-CN" sz="2800" b="1" dirty="0" err="1">
                <a:solidFill>
                  <a:srgbClr val="C94171"/>
                </a:solidFill>
                <a:latin typeface="Arial" pitchFamily="34" charset="0"/>
                <a:cs typeface="Arial" pitchFamily="34" charset="0"/>
              </a:rPr>
              <a:t>CodeGen</a:t>
            </a:r>
            <a:r>
              <a:rPr lang="en-US" altLang="zh-CN" sz="2800" b="1" dirty="0">
                <a:solidFill>
                  <a:srgbClr val="767171"/>
                </a:solidFill>
                <a:latin typeface="Arial" pitchFamily="34" charset="0"/>
                <a:cs typeface="Arial" pitchFamily="34" charset="0"/>
              </a:rPr>
              <a:t> 1.2</a:t>
            </a:r>
            <a:r>
              <a:rPr lang="zh-CN" altLang="en-US" sz="2800" b="1" dirty="0">
                <a:solidFill>
                  <a:srgbClr val="767171"/>
                </a:solidFill>
                <a:latin typeface="Arial" pitchFamily="34" charset="0"/>
                <a:cs typeface="Arial" pitchFamily="34" charset="0"/>
              </a:rPr>
              <a:t>进行对比。</a:t>
            </a:r>
          </a:p>
        </p:txBody>
      </p:sp>
      <p:sp>
        <p:nvSpPr>
          <p:cNvPr id="4" name="文本框 3">
            <a:extLst>
              <a:ext uri="{FF2B5EF4-FFF2-40B4-BE49-F238E27FC236}">
                <a16:creationId xmlns:a16="http://schemas.microsoft.com/office/drawing/2014/main" id="{7C4D91CD-5865-42D4-A37A-8D8F05057F56}"/>
              </a:ext>
            </a:extLst>
          </p:cNvPr>
          <p:cNvSpPr txBox="1"/>
          <p:nvPr/>
        </p:nvSpPr>
        <p:spPr>
          <a:xfrm>
            <a:off x="109102" y="7111484"/>
            <a:ext cx="5734849" cy="3170099"/>
          </a:xfrm>
          <a:prstGeom prst="rect">
            <a:avLst/>
          </a:prstGeom>
          <a:noFill/>
        </p:spPr>
        <p:txBody>
          <a:bodyPr wrap="square" rtlCol="0">
            <a:spAutoFit/>
          </a:bodyPr>
          <a:lstStyle/>
          <a:p>
            <a:pPr algn="just"/>
            <a:r>
              <a:rPr lang="zh-CN" altLang="en-US" sz="2000" b="1" dirty="0">
                <a:solidFill>
                  <a:srgbClr val="767171"/>
                </a:solidFill>
                <a:latin typeface="Arial" pitchFamily="34" charset="0"/>
                <a:cs typeface="Arial" pitchFamily="34" charset="0"/>
              </a:rPr>
              <a:t>右图是关于</a:t>
            </a:r>
            <a:r>
              <a:rPr lang="en-US" altLang="zh-CN" sz="2000" b="1" dirty="0" err="1">
                <a:solidFill>
                  <a:srgbClr val="767171"/>
                </a:solidFill>
                <a:latin typeface="Arial" pitchFamily="34" charset="0"/>
                <a:cs typeface="Arial" pitchFamily="34" charset="0"/>
              </a:rPr>
              <a:t>SPECfp</a:t>
            </a:r>
            <a:r>
              <a:rPr lang="en-US" altLang="zh-CN" sz="2000" b="1" dirty="0">
                <a:solidFill>
                  <a:srgbClr val="767171"/>
                </a:solidFill>
                <a:latin typeface="Arial" pitchFamily="34" charset="0"/>
                <a:cs typeface="Arial" pitchFamily="34" charset="0"/>
              </a:rPr>
              <a:t> 2000</a:t>
            </a:r>
            <a:r>
              <a:rPr lang="zh-CN" altLang="en-US" sz="2000" b="1" dirty="0">
                <a:solidFill>
                  <a:srgbClr val="767171"/>
                </a:solidFill>
                <a:latin typeface="Arial" pitchFamily="34" charset="0"/>
                <a:cs typeface="Arial" pitchFamily="34" charset="0"/>
              </a:rPr>
              <a:t>和</a:t>
            </a:r>
            <a:r>
              <a:rPr lang="en-US" altLang="zh-CN" sz="2000" b="1" dirty="0" err="1">
                <a:solidFill>
                  <a:srgbClr val="767171"/>
                </a:solidFill>
                <a:latin typeface="Arial" pitchFamily="34" charset="0"/>
                <a:cs typeface="Arial" pitchFamily="34" charset="0"/>
              </a:rPr>
              <a:t>PerfectClub</a:t>
            </a:r>
            <a:r>
              <a:rPr lang="en-US" altLang="zh-CN" sz="2000" b="1" dirty="0">
                <a:solidFill>
                  <a:srgbClr val="767171"/>
                </a:solidFill>
                <a:latin typeface="Arial" pitchFamily="34" charset="0"/>
                <a:cs typeface="Arial" pitchFamily="34" charset="0"/>
              </a:rPr>
              <a:t> </a:t>
            </a:r>
            <a:r>
              <a:rPr lang="zh-CN" altLang="en-US" sz="2000" b="1" dirty="0">
                <a:solidFill>
                  <a:srgbClr val="767171"/>
                </a:solidFill>
                <a:latin typeface="Arial" pitchFamily="34" charset="0"/>
                <a:cs typeface="Arial" pitchFamily="34" charset="0"/>
              </a:rPr>
              <a:t>基准测试的代码再生问题的信息。前两列给出了对应基准测试中的</a:t>
            </a:r>
            <a:r>
              <a:rPr lang="en-US" altLang="zh-CN" sz="2000" b="1" dirty="0" err="1">
                <a:solidFill>
                  <a:srgbClr val="767171"/>
                </a:solidFill>
                <a:latin typeface="Arial" pitchFamily="34" charset="0"/>
                <a:cs typeface="Arial" pitchFamily="34" charset="0"/>
              </a:rPr>
              <a:t>SCoPs</a:t>
            </a:r>
            <a:r>
              <a:rPr lang="zh-CN" altLang="en-US" sz="2000" b="1" dirty="0">
                <a:solidFill>
                  <a:srgbClr val="767171"/>
                </a:solidFill>
                <a:latin typeface="Arial" pitchFamily="34" charset="0"/>
                <a:cs typeface="Arial" pitchFamily="34" charset="0"/>
              </a:rPr>
              <a:t>和迭代域的总数。</a:t>
            </a:r>
            <a:endParaRPr lang="en-US" altLang="zh-CN" sz="2000" b="1" dirty="0">
              <a:solidFill>
                <a:srgbClr val="767171"/>
              </a:solidFill>
              <a:latin typeface="Arial" pitchFamily="34" charset="0"/>
              <a:cs typeface="Arial" pitchFamily="34" charset="0"/>
            </a:endParaRPr>
          </a:p>
          <a:p>
            <a:pPr algn="just"/>
            <a:r>
              <a:rPr lang="zh-CN" altLang="en-US" sz="2000" b="1" dirty="0">
                <a:solidFill>
                  <a:srgbClr val="767171"/>
                </a:solidFill>
                <a:latin typeface="Arial" pitchFamily="34" charset="0"/>
                <a:cs typeface="Arial" pitchFamily="34" charset="0"/>
              </a:rPr>
              <a:t>代码生成部分的两列显示了在</a:t>
            </a:r>
            <a:r>
              <a:rPr lang="en-US" altLang="zh-CN" sz="2000" b="1" dirty="0">
                <a:solidFill>
                  <a:srgbClr val="767171"/>
                </a:solidFill>
                <a:latin typeface="Arial" pitchFamily="34" charset="0"/>
                <a:cs typeface="Arial" pitchFamily="34" charset="0"/>
              </a:rPr>
              <a:t>Intel Pentium III 1GHZ</a:t>
            </a:r>
            <a:r>
              <a:rPr lang="zh-CN" altLang="en-US" sz="2000" b="1" dirty="0">
                <a:solidFill>
                  <a:srgbClr val="767171"/>
                </a:solidFill>
                <a:latin typeface="Arial" pitchFamily="34" charset="0"/>
                <a:cs typeface="Arial" pitchFamily="34" charset="0"/>
              </a:rPr>
              <a:t>和</a:t>
            </a:r>
            <a:r>
              <a:rPr lang="en-US" altLang="zh-CN" sz="2000" b="1" dirty="0">
                <a:solidFill>
                  <a:srgbClr val="767171"/>
                </a:solidFill>
                <a:latin typeface="Arial" pitchFamily="34" charset="0"/>
                <a:cs typeface="Arial" pitchFamily="34" charset="0"/>
              </a:rPr>
              <a:t>512MB</a:t>
            </a:r>
            <a:r>
              <a:rPr lang="zh-CN" altLang="en-US" sz="2000" b="1" dirty="0">
                <a:solidFill>
                  <a:srgbClr val="767171"/>
                </a:solidFill>
                <a:latin typeface="Arial" pitchFamily="34" charset="0"/>
                <a:cs typeface="Arial" pitchFamily="34" charset="0"/>
              </a:rPr>
              <a:t>内存的架构上，由于内存爆炸和总的代码生成时间，可以以次最优化的方式部分重新生成多少部分的</a:t>
            </a:r>
            <a:r>
              <a:rPr lang="en-US" altLang="zh-CN" sz="2000" b="1" dirty="0" err="1">
                <a:solidFill>
                  <a:srgbClr val="767171"/>
                </a:solidFill>
                <a:latin typeface="Arial" pitchFamily="34" charset="0"/>
                <a:cs typeface="Arial" pitchFamily="34" charset="0"/>
              </a:rPr>
              <a:t>SCoPs</a:t>
            </a:r>
            <a:r>
              <a:rPr lang="zh-CN" altLang="en-US" sz="2000" b="1" dirty="0">
                <a:solidFill>
                  <a:srgbClr val="767171"/>
                </a:solidFill>
                <a:latin typeface="Arial" pitchFamily="34" charset="0"/>
                <a:cs typeface="Arial" pitchFamily="34" charset="0"/>
              </a:rPr>
              <a:t>。</a:t>
            </a:r>
            <a:endParaRPr lang="en-US" altLang="zh-CN" sz="2000" b="1" dirty="0">
              <a:solidFill>
                <a:srgbClr val="767171"/>
              </a:solidFill>
              <a:latin typeface="Arial" pitchFamily="34" charset="0"/>
              <a:cs typeface="Arial" pitchFamily="34" charset="0"/>
            </a:endParaRPr>
          </a:p>
          <a:p>
            <a:pPr algn="just"/>
            <a:r>
              <a:rPr lang="zh-CN" altLang="en-US" sz="2000" b="1" dirty="0">
                <a:solidFill>
                  <a:srgbClr val="767171"/>
                </a:solidFill>
                <a:latin typeface="Arial" pitchFamily="34" charset="0"/>
                <a:cs typeface="Arial" pitchFamily="34" charset="0"/>
              </a:rPr>
              <a:t>健壮性部分给出了它们能够处理输入问题的百分比，这些结果说明了对代码生成方案可伸缩性的现有需求。</a:t>
            </a:r>
          </a:p>
        </p:txBody>
      </p:sp>
      <p:grpSp>
        <p:nvGrpSpPr>
          <p:cNvPr id="8" name="组合 7">
            <a:extLst>
              <a:ext uri="{FF2B5EF4-FFF2-40B4-BE49-F238E27FC236}">
                <a16:creationId xmlns:a16="http://schemas.microsoft.com/office/drawing/2014/main" id="{F5237451-01B1-409B-9789-0987C65F224F}"/>
              </a:ext>
            </a:extLst>
          </p:cNvPr>
          <p:cNvGrpSpPr/>
          <p:nvPr/>
        </p:nvGrpSpPr>
        <p:grpSpPr>
          <a:xfrm>
            <a:off x="5767751" y="7886700"/>
            <a:ext cx="6396529" cy="3600450"/>
            <a:chOff x="5767751" y="3257550"/>
            <a:chExt cx="6396529" cy="3600450"/>
          </a:xfrm>
        </p:grpSpPr>
        <p:pic>
          <p:nvPicPr>
            <p:cNvPr id="3" name="图片 2">
              <a:extLst>
                <a:ext uri="{FF2B5EF4-FFF2-40B4-BE49-F238E27FC236}">
                  <a16:creationId xmlns:a16="http://schemas.microsoft.com/office/drawing/2014/main" id="{50B7CDB2-B7D8-4E88-9015-19C027788DA3}"/>
                </a:ext>
              </a:extLst>
            </p:cNvPr>
            <p:cNvPicPr>
              <a:picLocks noChangeAspect="1"/>
            </p:cNvPicPr>
            <p:nvPr/>
          </p:nvPicPr>
          <p:blipFill>
            <a:blip r:embed="rId4"/>
            <a:stretch>
              <a:fillRect/>
            </a:stretch>
          </p:blipFill>
          <p:spPr>
            <a:xfrm>
              <a:off x="5767751" y="3257550"/>
              <a:ext cx="6396529" cy="3293419"/>
            </a:xfrm>
            <a:prstGeom prst="rect">
              <a:avLst/>
            </a:prstGeom>
          </p:spPr>
        </p:pic>
        <p:sp>
          <p:nvSpPr>
            <p:cNvPr id="7" name="矩形 6">
              <a:extLst>
                <a:ext uri="{FF2B5EF4-FFF2-40B4-BE49-F238E27FC236}">
                  <a16:creationId xmlns:a16="http://schemas.microsoft.com/office/drawing/2014/main" id="{EAF035E8-F5C7-4FDA-8170-8314A1DC7193}"/>
                </a:ext>
              </a:extLst>
            </p:cNvPr>
            <p:cNvSpPr/>
            <p:nvPr/>
          </p:nvSpPr>
          <p:spPr>
            <a:xfrm>
              <a:off x="6911608" y="6488668"/>
              <a:ext cx="4108817" cy="369332"/>
            </a:xfrm>
            <a:prstGeom prst="rect">
              <a:avLst/>
            </a:prstGeom>
          </p:spPr>
          <p:txBody>
            <a:bodyPr wrap="none">
              <a:spAutoFit/>
            </a:bodyPr>
            <a:lstStyle/>
            <a:p>
              <a:r>
                <a:rPr lang="zh-CN" altLang="en-US" dirty="0">
                  <a:solidFill>
                    <a:srgbClr val="C94171"/>
                  </a:solidFill>
                  <a:latin typeface="Arial" panose="020B0604020202020204" pitchFamily="34" charset="0"/>
                </a:rPr>
                <a:t>高性能应用中静态控制部件的代码生成</a:t>
              </a:r>
              <a:endParaRPr lang="zh-CN" altLang="en-US" dirty="0">
                <a:solidFill>
                  <a:srgbClr val="C94171"/>
                </a:solidFill>
              </a:endParaRPr>
            </a:p>
          </p:txBody>
        </p:sp>
      </p:grpSp>
    </p:spTree>
    <p:extLst>
      <p:ext uri="{BB962C8B-B14F-4D97-AF65-F5344CB8AC3E}">
        <p14:creationId xmlns:p14="http://schemas.microsoft.com/office/powerpoint/2010/main" val="1286795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实验结果</a:t>
            </a:r>
          </a:p>
        </p:txBody>
      </p:sp>
      <p:sp>
        <p:nvSpPr>
          <p:cNvPr id="4" name="矩形 3">
            <a:extLst>
              <a:ext uri="{FF2B5EF4-FFF2-40B4-BE49-F238E27FC236}">
                <a16:creationId xmlns:a16="http://schemas.microsoft.com/office/drawing/2014/main" id="{1FF2434F-B842-498F-A5A4-ABCBD13F1D01}"/>
              </a:ext>
            </a:extLst>
          </p:cNvPr>
          <p:cNvSpPr/>
          <p:nvPr/>
        </p:nvSpPr>
        <p:spPr>
          <a:xfrm>
            <a:off x="399040" y="1296085"/>
            <a:ext cx="6829425" cy="5293757"/>
          </a:xfrm>
          <a:prstGeom prst="rect">
            <a:avLst/>
          </a:prstGeom>
        </p:spPr>
        <p:txBody>
          <a:bodyPr wrap="square">
            <a:spAutoFit/>
          </a:bodyPr>
          <a:lstStyle/>
          <a:p>
            <a:pPr eaLnBrk="1" hangingPunct="1"/>
            <a:r>
              <a:rPr lang="en-US" altLang="zh-CN" sz="2600" b="1" dirty="0">
                <a:solidFill>
                  <a:srgbClr val="767171"/>
                </a:solidFill>
                <a:latin typeface="Arial" pitchFamily="34" charset="0"/>
                <a:cs typeface="Arial" pitchFamily="34" charset="0"/>
              </a:rPr>
              <a:t>	</a:t>
            </a:r>
            <a:r>
              <a:rPr lang="zh-CN" altLang="en-US" sz="2600" b="1" dirty="0">
                <a:solidFill>
                  <a:srgbClr val="767171"/>
                </a:solidFill>
                <a:latin typeface="Arial" pitchFamily="34" charset="0"/>
                <a:cs typeface="Arial" pitchFamily="34" charset="0"/>
              </a:rPr>
              <a:t>本文提出的代码大小改进方法在保持生成代码有效性的同时，</a:t>
            </a:r>
            <a:r>
              <a:rPr lang="zh-CN" altLang="en-US" sz="2600" b="1" dirty="0">
                <a:solidFill>
                  <a:srgbClr val="C94171"/>
                </a:solidFill>
                <a:latin typeface="Arial" pitchFamily="34" charset="0"/>
                <a:cs typeface="Arial" pitchFamily="34" charset="0"/>
              </a:rPr>
              <a:t>显著降低了平均</a:t>
            </a:r>
            <a:r>
              <a:rPr lang="en-US" altLang="zh-CN" sz="2600" b="1" dirty="0">
                <a:solidFill>
                  <a:srgbClr val="C94171"/>
                </a:solidFill>
                <a:latin typeface="Arial" pitchFamily="34" charset="0"/>
                <a:cs typeface="Arial" pitchFamily="34" charset="0"/>
              </a:rPr>
              <a:t>6%</a:t>
            </a:r>
            <a:r>
              <a:rPr lang="zh-CN" altLang="en-US" sz="2600" b="1" dirty="0">
                <a:solidFill>
                  <a:srgbClr val="C94171"/>
                </a:solidFill>
                <a:latin typeface="Arial" pitchFamily="34" charset="0"/>
                <a:cs typeface="Arial" pitchFamily="34" charset="0"/>
              </a:rPr>
              <a:t>的增长率</a:t>
            </a:r>
            <a:r>
              <a:rPr lang="zh-CN" altLang="en-US" sz="2600" b="1" dirty="0">
                <a:solidFill>
                  <a:srgbClr val="767171"/>
                </a:solidFill>
                <a:latin typeface="Arial" pitchFamily="34" charset="0"/>
                <a:cs typeface="Arial" pitchFamily="34" charset="0"/>
              </a:rPr>
              <a:t>。我们的模式匹配策略也被证实了有效性，因为我们观察到</a:t>
            </a:r>
            <a:r>
              <a:rPr lang="zh-CN" altLang="en-US" sz="2600" b="1" dirty="0">
                <a:solidFill>
                  <a:srgbClr val="C94171"/>
                </a:solidFill>
                <a:latin typeface="Arial" pitchFamily="34" charset="0"/>
                <a:cs typeface="Arial" pitchFamily="34" charset="0"/>
              </a:rPr>
              <a:t>在</a:t>
            </a:r>
            <a:r>
              <a:rPr lang="en-US" altLang="zh-CN" sz="2600" b="1" dirty="0" err="1">
                <a:solidFill>
                  <a:srgbClr val="C94171"/>
                </a:solidFill>
                <a:latin typeface="Arial" pitchFamily="34" charset="0"/>
                <a:cs typeface="Arial" pitchFamily="34" charset="0"/>
              </a:rPr>
              <a:t>CLooG</a:t>
            </a:r>
            <a:r>
              <a:rPr lang="zh-CN" altLang="en-US" sz="2600" b="1" dirty="0">
                <a:solidFill>
                  <a:srgbClr val="C94171"/>
                </a:solidFill>
                <a:latin typeface="Arial" pitchFamily="34" charset="0"/>
                <a:cs typeface="Arial" pitchFamily="34" charset="0"/>
              </a:rPr>
              <a:t>和</a:t>
            </a:r>
            <a:r>
              <a:rPr lang="en-US" altLang="zh-CN" sz="2600" b="1" dirty="0" err="1">
                <a:solidFill>
                  <a:srgbClr val="C94171"/>
                </a:solidFill>
                <a:latin typeface="Arial" pitchFamily="34" charset="0"/>
                <a:cs typeface="Arial" pitchFamily="34" charset="0"/>
              </a:rPr>
              <a:t>LoopGen</a:t>
            </a:r>
            <a:r>
              <a:rPr lang="zh-CN" altLang="en-US" sz="2600" b="1" dirty="0">
                <a:solidFill>
                  <a:srgbClr val="C94171"/>
                </a:solidFill>
                <a:latin typeface="Arial" pitchFamily="34" charset="0"/>
                <a:cs typeface="Arial" pitchFamily="34" charset="0"/>
              </a:rPr>
              <a:t>之间显著地加速了</a:t>
            </a:r>
            <a:r>
              <a:rPr lang="en-US" altLang="zh-CN" sz="2600" b="1" dirty="0">
                <a:solidFill>
                  <a:srgbClr val="C94171"/>
                </a:solidFill>
                <a:latin typeface="Arial" pitchFamily="34" charset="0"/>
                <a:cs typeface="Arial" pitchFamily="34" charset="0"/>
              </a:rPr>
              <a:t>4.05</a:t>
            </a:r>
            <a:r>
              <a:rPr lang="zh-CN" altLang="en-US" sz="2600" b="1" dirty="0">
                <a:solidFill>
                  <a:srgbClr val="767171"/>
                </a:solidFill>
                <a:latin typeface="Arial" pitchFamily="34" charset="0"/>
                <a:cs typeface="Arial" pitchFamily="34" charset="0"/>
              </a:rPr>
              <a:t>。</a:t>
            </a:r>
            <a:endParaRPr lang="en-US" altLang="zh-CN" sz="2600" b="1" dirty="0">
              <a:solidFill>
                <a:srgbClr val="767171"/>
              </a:solidFill>
              <a:latin typeface="Arial" pitchFamily="34" charset="0"/>
              <a:cs typeface="Arial" pitchFamily="34" charset="0"/>
            </a:endParaRPr>
          </a:p>
          <a:p>
            <a:pPr eaLnBrk="1" hangingPunct="1"/>
            <a:r>
              <a:rPr lang="en-US" altLang="zh-CN" sz="2600" b="1" dirty="0">
                <a:solidFill>
                  <a:srgbClr val="767171"/>
                </a:solidFill>
                <a:latin typeface="Arial" pitchFamily="34" charset="0"/>
                <a:cs typeface="Arial" pitchFamily="34" charset="0"/>
              </a:rPr>
              <a:t>	</a:t>
            </a:r>
            <a:r>
              <a:rPr lang="zh-CN" altLang="en-US" sz="2600" b="1" dirty="0">
                <a:solidFill>
                  <a:schemeClr val="accent4"/>
                </a:solidFill>
                <a:latin typeface="Arial" pitchFamily="34" charset="0"/>
                <a:cs typeface="Arial" pitchFamily="34" charset="0"/>
              </a:rPr>
              <a:t>总之，我们的算法比</a:t>
            </a:r>
            <a:r>
              <a:rPr lang="en-US" altLang="zh-CN" sz="2600" b="1" dirty="0" err="1">
                <a:solidFill>
                  <a:schemeClr val="accent4"/>
                </a:solidFill>
                <a:latin typeface="Arial" pitchFamily="34" charset="0"/>
                <a:cs typeface="Arial" pitchFamily="34" charset="0"/>
              </a:rPr>
              <a:t>CodeGen</a:t>
            </a:r>
            <a:r>
              <a:rPr lang="zh-CN" altLang="en-US" sz="2600" b="1" dirty="0">
                <a:solidFill>
                  <a:schemeClr val="accent4"/>
                </a:solidFill>
                <a:latin typeface="Arial" pitchFamily="34" charset="0"/>
                <a:cs typeface="Arial" pitchFamily="34" charset="0"/>
              </a:rPr>
              <a:t>快得多，明显比</a:t>
            </a:r>
            <a:r>
              <a:rPr lang="en-US" altLang="zh-CN" sz="2600" b="1" dirty="0" err="1">
                <a:solidFill>
                  <a:schemeClr val="accent4"/>
                </a:solidFill>
                <a:latin typeface="Arial" pitchFamily="34" charset="0"/>
                <a:cs typeface="Arial" pitchFamily="34" charset="0"/>
              </a:rPr>
              <a:t>LoopGen</a:t>
            </a:r>
            <a:r>
              <a:rPr lang="zh-CN" altLang="en-US" sz="2600" b="1" dirty="0">
                <a:solidFill>
                  <a:schemeClr val="accent4"/>
                </a:solidFill>
                <a:latin typeface="Arial" pitchFamily="34" charset="0"/>
                <a:cs typeface="Arial" pitchFamily="34" charset="0"/>
              </a:rPr>
              <a:t>快得多。</a:t>
            </a:r>
            <a:r>
              <a:rPr lang="en-US" altLang="zh-CN" sz="2600" b="1" dirty="0" err="1">
                <a:solidFill>
                  <a:srgbClr val="767171"/>
                </a:solidFill>
                <a:latin typeface="Arial" pitchFamily="34" charset="0"/>
                <a:cs typeface="Arial" pitchFamily="34" charset="0"/>
              </a:rPr>
              <a:t>LoopGen</a:t>
            </a:r>
            <a:r>
              <a:rPr lang="zh-CN" altLang="en-US" sz="2600" b="1" dirty="0">
                <a:solidFill>
                  <a:srgbClr val="767171"/>
                </a:solidFill>
                <a:latin typeface="Arial" pitchFamily="34" charset="0"/>
                <a:cs typeface="Arial" pitchFamily="34" charset="0"/>
              </a:rPr>
              <a:t>生成更大的代码，而我们的代码和代码原代码是差不多的大小。我们仍然需要比较运行时开销</a:t>
            </a:r>
            <a:r>
              <a:rPr lang="en-US" altLang="zh-CN" sz="2600" b="1" dirty="0">
                <a:solidFill>
                  <a:srgbClr val="767171"/>
                </a:solidFill>
                <a:latin typeface="Arial" pitchFamily="34" charset="0"/>
                <a:cs typeface="Arial" pitchFamily="34" charset="0"/>
              </a:rPr>
              <a:t>:</a:t>
            </a:r>
            <a:r>
              <a:rPr lang="zh-CN" altLang="en-US" sz="2600" b="1" dirty="0">
                <a:solidFill>
                  <a:srgbClr val="767171"/>
                </a:solidFill>
                <a:latin typeface="Arial" pitchFamily="34" charset="0"/>
                <a:cs typeface="Arial" pitchFamily="34" charset="0"/>
              </a:rPr>
              <a:t>我们的代码与原始代码具有相同的性能，并且我们相信对于</a:t>
            </a:r>
            <a:r>
              <a:rPr lang="en-US" altLang="zh-CN" sz="2600" b="1" dirty="0" err="1">
                <a:solidFill>
                  <a:srgbClr val="767171"/>
                </a:solidFill>
                <a:latin typeface="Arial" pitchFamily="34" charset="0"/>
                <a:cs typeface="Arial" pitchFamily="34" charset="0"/>
              </a:rPr>
              <a:t>LoopGen</a:t>
            </a:r>
            <a:r>
              <a:rPr lang="zh-CN" altLang="en-US" sz="2600" b="1" dirty="0">
                <a:solidFill>
                  <a:srgbClr val="767171"/>
                </a:solidFill>
                <a:latin typeface="Arial" pitchFamily="34" charset="0"/>
                <a:cs typeface="Arial" pitchFamily="34" charset="0"/>
              </a:rPr>
              <a:t>来说这也是正确的。由于技术上的原因，评估</a:t>
            </a:r>
            <a:r>
              <a:rPr lang="en-US" altLang="zh-CN" sz="2600" b="1" dirty="0" err="1">
                <a:solidFill>
                  <a:srgbClr val="767171"/>
                </a:solidFill>
                <a:latin typeface="Arial" pitchFamily="34" charset="0"/>
                <a:cs typeface="Arial" pitchFamily="34" charset="0"/>
              </a:rPr>
              <a:t>CodeGen</a:t>
            </a:r>
            <a:r>
              <a:rPr lang="zh-CN" altLang="en-US" sz="2600" b="1" dirty="0">
                <a:solidFill>
                  <a:srgbClr val="767171"/>
                </a:solidFill>
                <a:latin typeface="Arial" pitchFamily="34" charset="0"/>
                <a:cs typeface="Arial" pitchFamily="34" charset="0"/>
              </a:rPr>
              <a:t>的性能很困难，只能留待以后再做。</a:t>
            </a:r>
          </a:p>
        </p:txBody>
      </p:sp>
      <p:pic>
        <p:nvPicPr>
          <p:cNvPr id="6" name="图片 5">
            <a:extLst>
              <a:ext uri="{FF2B5EF4-FFF2-40B4-BE49-F238E27FC236}">
                <a16:creationId xmlns:a16="http://schemas.microsoft.com/office/drawing/2014/main" id="{ECED6AAD-D1CD-4B60-AB5C-C16826157430}"/>
              </a:ext>
            </a:extLst>
          </p:cNvPr>
          <p:cNvPicPr>
            <a:picLocks noChangeAspect="1"/>
          </p:cNvPicPr>
          <p:nvPr/>
        </p:nvPicPr>
        <p:blipFill>
          <a:blip r:embed="rId4"/>
          <a:stretch>
            <a:fillRect/>
          </a:stretch>
        </p:blipFill>
        <p:spPr>
          <a:xfrm>
            <a:off x="7345260" y="525528"/>
            <a:ext cx="4846740" cy="5806943"/>
          </a:xfrm>
          <a:prstGeom prst="rect">
            <a:avLst/>
          </a:prstGeom>
        </p:spPr>
      </p:pic>
      <p:pic>
        <p:nvPicPr>
          <p:cNvPr id="7" name="图片 6">
            <a:extLst>
              <a:ext uri="{FF2B5EF4-FFF2-40B4-BE49-F238E27FC236}">
                <a16:creationId xmlns:a16="http://schemas.microsoft.com/office/drawing/2014/main" id="{D485C8DA-6175-4C2E-81D9-79667A01B74B}"/>
              </a:ext>
            </a:extLst>
          </p:cNvPr>
          <p:cNvPicPr>
            <a:picLocks noChangeAspect="1"/>
          </p:cNvPicPr>
          <p:nvPr/>
        </p:nvPicPr>
        <p:blipFill>
          <a:blip r:embed="rId4"/>
          <a:stretch>
            <a:fillRect/>
          </a:stretch>
        </p:blipFill>
        <p:spPr>
          <a:xfrm>
            <a:off x="6468000" y="-1"/>
            <a:ext cx="5724000" cy="6858000"/>
          </a:xfrm>
          <a:prstGeom prst="rect">
            <a:avLst/>
          </a:prstGeom>
        </p:spPr>
      </p:pic>
    </p:spTree>
    <p:extLst>
      <p:ext uri="{BB962C8B-B14F-4D97-AF65-F5344CB8AC3E}">
        <p14:creationId xmlns:p14="http://schemas.microsoft.com/office/powerpoint/2010/main" val="121902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73463" y="2701925"/>
            <a:ext cx="15536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06</a:t>
            </a:r>
            <a:endParaRPr lang="zh-CN" altLang="en-US" sz="9600" b="1" dirty="0">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241925"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FOUR</a:t>
            </a:r>
            <a:endParaRPr lang="zh-CN" altLang="en-US" sz="200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5849937" y="3048059"/>
            <a:ext cx="33794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结论与展望</a:t>
            </a:r>
          </a:p>
        </p:txBody>
      </p:sp>
    </p:spTree>
    <p:extLst>
      <p:ext uri="{BB962C8B-B14F-4D97-AF65-F5344CB8AC3E}">
        <p14:creationId xmlns:p14="http://schemas.microsoft.com/office/powerpoint/2010/main" val="49701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结论与展望</a:t>
            </a:r>
          </a:p>
        </p:txBody>
      </p:sp>
      <p:sp>
        <p:nvSpPr>
          <p:cNvPr id="4" name="矩形 3">
            <a:extLst>
              <a:ext uri="{FF2B5EF4-FFF2-40B4-BE49-F238E27FC236}">
                <a16:creationId xmlns:a16="http://schemas.microsoft.com/office/drawing/2014/main" id="{9C1B31BA-77BE-4664-89AB-53F267528082}"/>
              </a:ext>
            </a:extLst>
          </p:cNvPr>
          <p:cNvSpPr/>
          <p:nvPr/>
        </p:nvSpPr>
        <p:spPr>
          <a:xfrm>
            <a:off x="738187" y="1481941"/>
            <a:ext cx="10715625" cy="4401205"/>
          </a:xfrm>
          <a:prstGeom prst="rect">
            <a:avLst/>
          </a:prstGeom>
        </p:spPr>
        <p:txBody>
          <a:bodyPr wrap="square">
            <a:spAutoFit/>
          </a:bodyPr>
          <a:lstStyle/>
          <a:p>
            <a:pPr algn="just"/>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大多数转换都是重新排序，然后对语句本身进行修改。程序转换器必须被告知所选的重新排序，我们认为给出一个仿射函数是另一种指定重新排序的方法。为此，</a:t>
            </a:r>
            <a:r>
              <a:rPr lang="zh-CN" altLang="en-US" sz="2800" b="1" dirty="0">
                <a:solidFill>
                  <a:srgbClr val="C94171"/>
                </a:solidFill>
                <a:latin typeface="Arial" pitchFamily="34" charset="0"/>
                <a:cs typeface="Arial" pitchFamily="34" charset="0"/>
              </a:rPr>
              <a:t>本文通过消除对仿射函数的任何附加约束，为最先进的并行化和优化技术提供了一个灵活的转换框架。唯一的缺点是，从一个仿散函数推导出一个程序需要时间，并且可能引入很多运行时开销。</a:t>
            </a:r>
            <a:endParaRPr lang="en-US" altLang="zh-CN" sz="2800" b="1" dirty="0">
              <a:solidFill>
                <a:srgbClr val="C94171"/>
              </a:solidFill>
              <a:latin typeface="Arial" pitchFamily="34" charset="0"/>
              <a:cs typeface="Arial" pitchFamily="34" charset="0"/>
            </a:endParaRPr>
          </a:p>
          <a:p>
            <a:pPr algn="just"/>
            <a:r>
              <a:rPr lang="en-US" altLang="zh-CN" sz="2800" b="1" dirty="0">
                <a:solidFill>
                  <a:srgbClr val="767171"/>
                </a:solidFill>
                <a:latin typeface="Arial" pitchFamily="34" charset="0"/>
                <a:cs typeface="Arial" pitchFamily="34" charset="0"/>
              </a:rPr>
              <a:t>	</a:t>
            </a:r>
            <a:r>
              <a:rPr lang="zh-CN" altLang="en-US" sz="2800" b="1" dirty="0">
                <a:solidFill>
                  <a:srgbClr val="767171"/>
                </a:solidFill>
                <a:latin typeface="Arial" pitchFamily="34" charset="0"/>
                <a:cs typeface="Arial" pitchFamily="34" charset="0"/>
              </a:rPr>
              <a:t>但是像</a:t>
            </a:r>
            <a:r>
              <a:rPr lang="en-US" altLang="zh-CN" sz="2800" b="1" dirty="0" err="1">
                <a:solidFill>
                  <a:srgbClr val="767171"/>
                </a:solidFill>
                <a:latin typeface="Arial" pitchFamily="34" charset="0"/>
                <a:cs typeface="Arial" pitchFamily="34" charset="0"/>
              </a:rPr>
              <a:t>CLooG</a:t>
            </a:r>
            <a:r>
              <a:rPr lang="zh-CN" altLang="en-US" sz="2800" b="1" dirty="0">
                <a:solidFill>
                  <a:srgbClr val="767171"/>
                </a:solidFill>
                <a:latin typeface="Arial" pitchFamily="34" charset="0"/>
                <a:cs typeface="Arial" pitchFamily="34" charset="0"/>
              </a:rPr>
              <a:t>这样的工具已经消除了这些困难。整个从源代码到多面体再到源代码的转换已经成功地应用到了</a:t>
            </a:r>
            <a:r>
              <a:rPr lang="en-US" altLang="zh-CN" sz="2800" b="1" dirty="0">
                <a:solidFill>
                  <a:srgbClr val="767171"/>
                </a:solidFill>
                <a:latin typeface="Arial" pitchFamily="34" charset="0"/>
                <a:cs typeface="Arial" pitchFamily="34" charset="0"/>
              </a:rPr>
              <a:t>12</a:t>
            </a:r>
            <a:r>
              <a:rPr lang="zh-CN" altLang="en-US" sz="2800" b="1" dirty="0">
                <a:solidFill>
                  <a:srgbClr val="767171"/>
                </a:solidFill>
                <a:latin typeface="Arial" pitchFamily="34" charset="0"/>
                <a:cs typeface="Arial" pitchFamily="34" charset="0"/>
              </a:rPr>
              <a:t>个基准测试中，</a:t>
            </a:r>
            <a:r>
              <a:rPr lang="zh-CN" altLang="en-US" sz="2800" b="1" dirty="0">
                <a:solidFill>
                  <a:srgbClr val="C94171"/>
                </a:solidFill>
                <a:latin typeface="Arial" pitchFamily="34" charset="0"/>
                <a:cs typeface="Arial" pitchFamily="34" charset="0"/>
              </a:rPr>
              <a:t>相对于最广泛使用的代码生成器</a:t>
            </a:r>
            <a:r>
              <a:rPr lang="zh-CN" altLang="en-US" sz="2800" b="1" dirty="0">
                <a:solidFill>
                  <a:srgbClr val="767171"/>
                </a:solidFill>
                <a:latin typeface="Arial" pitchFamily="34" charset="0"/>
                <a:cs typeface="Arial" pitchFamily="34" charset="0"/>
              </a:rPr>
              <a:t>，它能够处理的基准测试部分的</a:t>
            </a:r>
            <a:r>
              <a:rPr lang="zh-CN" altLang="en-US" sz="2800" b="1" dirty="0">
                <a:solidFill>
                  <a:srgbClr val="C94171"/>
                </a:solidFill>
                <a:latin typeface="Arial" pitchFamily="34" charset="0"/>
                <a:cs typeface="Arial" pitchFamily="34" charset="0"/>
              </a:rPr>
              <a:t>速度显著提高了</a:t>
            </a:r>
            <a:r>
              <a:rPr lang="en-US" altLang="zh-CN" sz="2800" b="1" dirty="0">
                <a:solidFill>
                  <a:srgbClr val="C94171"/>
                </a:solidFill>
                <a:latin typeface="Arial" pitchFamily="34" charset="0"/>
                <a:cs typeface="Arial" pitchFamily="34" charset="0"/>
              </a:rPr>
              <a:t>4.05</a:t>
            </a:r>
            <a:r>
              <a:rPr lang="zh-CN" altLang="en-US" sz="2800" b="1" dirty="0">
                <a:solidFill>
                  <a:srgbClr val="767171"/>
                </a:solidFill>
                <a:latin typeface="Arial" pitchFamily="34" charset="0"/>
                <a:cs typeface="Arial" pitchFamily="34" charset="0"/>
              </a:rPr>
              <a:t>。</a:t>
            </a:r>
          </a:p>
        </p:txBody>
      </p:sp>
    </p:spTree>
    <p:extLst>
      <p:ext uri="{BB962C8B-B14F-4D97-AF65-F5344CB8AC3E}">
        <p14:creationId xmlns:p14="http://schemas.microsoft.com/office/powerpoint/2010/main" val="1038982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结论与展望</a:t>
            </a:r>
          </a:p>
        </p:txBody>
      </p:sp>
      <p:sp>
        <p:nvSpPr>
          <p:cNvPr id="4" name="矩形 3">
            <a:extLst>
              <a:ext uri="{FF2B5EF4-FFF2-40B4-BE49-F238E27FC236}">
                <a16:creationId xmlns:a16="http://schemas.microsoft.com/office/drawing/2014/main" id="{9C1B31BA-77BE-4664-89AB-53F267528082}"/>
              </a:ext>
            </a:extLst>
          </p:cNvPr>
          <p:cNvSpPr/>
          <p:nvPr/>
        </p:nvSpPr>
        <p:spPr>
          <a:xfrm>
            <a:off x="1526381" y="1905506"/>
            <a:ext cx="9139238" cy="3046988"/>
          </a:xfrm>
          <a:prstGeom prst="rect">
            <a:avLst/>
          </a:prstGeom>
        </p:spPr>
        <p:txBody>
          <a:bodyPr wrap="square">
            <a:spAutoFit/>
          </a:bodyPr>
          <a:lstStyle/>
          <a:p>
            <a:pPr algn="just"/>
            <a:r>
              <a:rPr lang="en-US" altLang="zh-CN" sz="3200" b="1" dirty="0">
                <a:solidFill>
                  <a:srgbClr val="767171"/>
                </a:solidFill>
                <a:latin typeface="Arial" pitchFamily="34" charset="0"/>
                <a:cs typeface="Arial" pitchFamily="34" charset="0"/>
              </a:rPr>
              <a:t>	</a:t>
            </a:r>
            <a:r>
              <a:rPr lang="zh-CN" altLang="en-US" sz="3200" b="1" dirty="0">
                <a:solidFill>
                  <a:srgbClr val="767171"/>
                </a:solidFill>
                <a:latin typeface="Arial" pitchFamily="34" charset="0"/>
                <a:cs typeface="Arial" pitchFamily="34" charset="0"/>
              </a:rPr>
              <a:t>正在进行的工作旨在从代码生成步骤向上推理。指出源程序中计算最密集的部分进而优化代码生成器，从而避免不必要的、时间和代码大小消除的控制开销。</a:t>
            </a:r>
            <a:endParaRPr lang="en-US" altLang="zh-CN" sz="3200" b="1" dirty="0">
              <a:solidFill>
                <a:srgbClr val="767171"/>
              </a:solidFill>
              <a:latin typeface="Arial" pitchFamily="34" charset="0"/>
              <a:cs typeface="Arial" pitchFamily="34" charset="0"/>
            </a:endParaRPr>
          </a:p>
          <a:p>
            <a:pPr algn="just"/>
            <a:r>
              <a:rPr lang="en-US" altLang="zh-CN" sz="3200" b="1" dirty="0">
                <a:solidFill>
                  <a:srgbClr val="767171"/>
                </a:solidFill>
                <a:latin typeface="Arial" pitchFamily="34" charset="0"/>
                <a:cs typeface="Arial" pitchFamily="34" charset="0"/>
              </a:rPr>
              <a:t>	</a:t>
            </a:r>
            <a:r>
              <a:rPr lang="zh-CN" altLang="en-US" sz="3200" b="1" dirty="0">
                <a:solidFill>
                  <a:srgbClr val="767171"/>
                </a:solidFill>
                <a:latin typeface="Arial" pitchFamily="34" charset="0"/>
                <a:cs typeface="Arial" pitchFamily="34" charset="0"/>
              </a:rPr>
              <a:t>减少复杂性和代码版本控制的</a:t>
            </a:r>
            <a:r>
              <a:rPr lang="zh-CN" altLang="en-US" sz="3200" b="1" dirty="0">
                <a:solidFill>
                  <a:srgbClr val="C94171"/>
                </a:solidFill>
                <a:latin typeface="Arial" pitchFamily="34" charset="0"/>
                <a:cs typeface="Arial" pitchFamily="34" charset="0"/>
              </a:rPr>
              <a:t>另一种方法</a:t>
            </a:r>
            <a:r>
              <a:rPr lang="zh-CN" altLang="en-US" sz="3200" b="1" dirty="0">
                <a:solidFill>
                  <a:srgbClr val="767171"/>
                </a:solidFill>
                <a:latin typeface="Arial" pitchFamily="34" charset="0"/>
                <a:cs typeface="Arial" pitchFamily="34" charset="0"/>
              </a:rPr>
              <a:t>是找到每个静态控制部件参数之间的仿射约束。</a:t>
            </a:r>
          </a:p>
        </p:txBody>
      </p:sp>
    </p:spTree>
    <p:extLst>
      <p:ext uri="{BB962C8B-B14F-4D97-AF65-F5344CB8AC3E}">
        <p14:creationId xmlns:p14="http://schemas.microsoft.com/office/powerpoint/2010/main" val="3294001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83019DD-2011-4741-A36A-BFCD8EDA4E80}"/>
              </a:ext>
            </a:extLst>
          </p:cNvPr>
          <p:cNvSpPr/>
          <p:nvPr/>
        </p:nvSpPr>
        <p:spPr>
          <a:xfrm>
            <a:off x="3213179" y="780013"/>
            <a:ext cx="6125435" cy="535743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5" name="椭圆 4">
            <a:extLst>
              <a:ext uri="{FF2B5EF4-FFF2-40B4-BE49-F238E27FC236}">
                <a16:creationId xmlns:a16="http://schemas.microsoft.com/office/drawing/2014/main" id="{847D64D9-3579-4CA7-AFF3-74514AC6D814}"/>
              </a:ext>
            </a:extLst>
          </p:cNvPr>
          <p:cNvSpPr/>
          <p:nvPr/>
        </p:nvSpPr>
        <p:spPr>
          <a:xfrm>
            <a:off x="2763521" y="342899"/>
            <a:ext cx="6695440" cy="636270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FE1A2164-DAE7-4EC7-807C-78696281F6CE}"/>
              </a:ext>
            </a:extLst>
          </p:cNvPr>
          <p:cNvGrpSpPr/>
          <p:nvPr/>
        </p:nvGrpSpPr>
        <p:grpSpPr>
          <a:xfrm>
            <a:off x="3008169" y="1981200"/>
            <a:ext cx="6153058" cy="3205480"/>
            <a:chOff x="1769566" y="1333696"/>
            <a:chExt cx="8810293" cy="4717437"/>
          </a:xfrm>
        </p:grpSpPr>
        <p:sp>
          <p:nvSpPr>
            <p:cNvPr id="7" name="椭圆 6">
              <a:extLst>
                <a:ext uri="{FF2B5EF4-FFF2-40B4-BE49-F238E27FC236}">
                  <a16:creationId xmlns:a16="http://schemas.microsoft.com/office/drawing/2014/main" id="{865E0038-D009-4B81-ADA8-55741DC5F353}"/>
                </a:ext>
              </a:extLst>
            </p:cNvPr>
            <p:cNvSpPr/>
            <p:nvPr/>
          </p:nvSpPr>
          <p:spPr>
            <a:xfrm>
              <a:off x="1769566" y="1333696"/>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1539A456-107C-4063-A3D4-F56339BA530B}"/>
                </a:ext>
              </a:extLst>
            </p:cNvPr>
            <p:cNvSpPr/>
            <p:nvPr/>
          </p:nvSpPr>
          <p:spPr>
            <a:xfrm>
              <a:off x="10238921" y="5710195"/>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11" name="TextBox 1">
            <a:extLst>
              <a:ext uri="{FF2B5EF4-FFF2-40B4-BE49-F238E27FC236}">
                <a16:creationId xmlns:a16="http://schemas.microsoft.com/office/drawing/2014/main" id="{2DFC3BA5-742B-48BF-80EC-65AB6D06CEC2}"/>
              </a:ext>
            </a:extLst>
          </p:cNvPr>
          <p:cNvSpPr txBox="1"/>
          <p:nvPr/>
        </p:nvSpPr>
        <p:spPr>
          <a:xfrm>
            <a:off x="5410112" y="2875001"/>
            <a:ext cx="1960202" cy="1132873"/>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zh-CN" altLang="en-US" sz="6600" dirty="0">
                <a:solidFill>
                  <a:srgbClr val="F23B48"/>
                </a:solidFill>
                <a:cs typeface="+mn-ea"/>
                <a:sym typeface="+mn-lt"/>
              </a:rPr>
              <a:t>谢谢！</a:t>
            </a:r>
            <a:endParaRPr lang="en-US" altLang="zh-CN" sz="6600" dirty="0">
              <a:solidFill>
                <a:srgbClr val="F23B48"/>
              </a:solidFill>
              <a:cs typeface="+mn-ea"/>
              <a:sym typeface="+mn-lt"/>
            </a:endParaRPr>
          </a:p>
        </p:txBody>
      </p:sp>
      <p:pic>
        <p:nvPicPr>
          <p:cNvPr id="17" name="图片 31">
            <a:extLst>
              <a:ext uri="{FF2B5EF4-FFF2-40B4-BE49-F238E27FC236}">
                <a16:creationId xmlns:a16="http://schemas.microsoft.com/office/drawing/2014/main" id="{A0D89D2D-B5AF-4C82-9670-49CCF4CEC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7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50000" decel="50000" fill="hold" nodeType="clickEffect">
                                  <p:stCondLst>
                                    <p:cond delay="0"/>
                                  </p:stCondLst>
                                  <p:childTnLst>
                                    <p:animRot by="108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什么是线性规划？</a:t>
            </a:r>
          </a:p>
        </p:txBody>
      </p:sp>
      <mc:AlternateContent xmlns:mc="http://schemas.openxmlformats.org/markup-compatibility/2006" xmlns:a14="http://schemas.microsoft.com/office/drawing/2010/main">
        <mc:Choice Requires="a14">
          <p:sp>
            <p:nvSpPr>
              <p:cNvPr id="23" name="文本框 23">
                <a:extLst>
                  <a:ext uri="{FF2B5EF4-FFF2-40B4-BE49-F238E27FC236}">
                    <a16:creationId xmlns:a16="http://schemas.microsoft.com/office/drawing/2014/main" id="{E705108C-59F1-40C6-89F1-F9F868BE21CA}"/>
                  </a:ext>
                </a:extLst>
              </p:cNvPr>
              <p:cNvSpPr txBox="1">
                <a:spLocks noChangeArrowheads="1"/>
              </p:cNvSpPr>
              <p:nvPr/>
            </p:nvSpPr>
            <p:spPr bwMode="auto">
              <a:xfrm>
                <a:off x="887963" y="1353748"/>
                <a:ext cx="10150151" cy="5432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r>
                  <a:rPr lang="zh-CN" altLang="en-US" sz="3200" b="1" dirty="0">
                    <a:solidFill>
                      <a:srgbClr val="767171"/>
                    </a:solidFill>
                    <a:latin typeface="Arial" pitchFamily="34" charset="0"/>
                    <a:cs typeface="Arial" pitchFamily="34" charset="0"/>
                  </a:rPr>
                  <a:t>先看下线性规划？</a:t>
                </a:r>
                <a:endParaRPr lang="en-US" altLang="zh-CN" sz="3200" b="1" dirty="0">
                  <a:solidFill>
                    <a:srgbClr val="767171"/>
                  </a:solidFill>
                  <a:latin typeface="Arial" pitchFamily="34" charset="0"/>
                  <a:cs typeface="Arial" pitchFamily="34" charset="0"/>
                </a:endParaRPr>
              </a:p>
              <a:p>
                <a:pPr algn="just" eaLnBrk="1" hangingPunct="1"/>
                <a:r>
                  <a:rPr lang="zh-CN" altLang="en-US" sz="3200" b="1" dirty="0">
                    <a:solidFill>
                      <a:srgbClr val="767171"/>
                    </a:solidFill>
                    <a:latin typeface="Arial" pitchFamily="34" charset="0"/>
                    <a:cs typeface="Arial" pitchFamily="34" charset="0"/>
                  </a:rPr>
                  <a:t>其一般形式为：</a:t>
                </a:r>
                <a:r>
                  <a:rPr lang="en-US" altLang="zh-CN" sz="3200" b="1" dirty="0">
                    <a:solidFill>
                      <a:srgbClr val="767171"/>
                    </a:solidFill>
                    <a:latin typeface="Arial" pitchFamily="34" charset="0"/>
                    <a:cs typeface="Arial" pitchFamily="34" charset="0"/>
                  </a:rPr>
                  <a:t>max(min)z=</a:t>
                </a:r>
                <a14:m>
                  <m:oMath xmlns:m="http://schemas.openxmlformats.org/officeDocument/2006/math">
                    <m:sSub>
                      <m:sSubPr>
                        <m:ctrlPr>
                          <a:rPr lang="en-US" altLang="zh-CN" sz="3200" b="1" i="1" smtClean="0">
                            <a:solidFill>
                              <a:srgbClr val="767171"/>
                            </a:solidFill>
                            <a:latin typeface="Cambria Math" panose="02040503050406030204" pitchFamily="18" charset="0"/>
                            <a:cs typeface="Arial" pitchFamily="34" charset="0"/>
                          </a:rPr>
                        </m:ctrlPr>
                      </m:sSubPr>
                      <m:e>
                        <m:r>
                          <a:rPr lang="en-US" altLang="zh-CN" sz="3200" b="1" i="1" smtClean="0">
                            <a:solidFill>
                              <a:srgbClr val="767171"/>
                            </a:solidFill>
                            <a:latin typeface="Cambria Math" panose="02040503050406030204" pitchFamily="18" charset="0"/>
                            <a:cs typeface="Arial" pitchFamily="34" charset="0"/>
                          </a:rPr>
                          <m:t>𝒄</m:t>
                        </m:r>
                      </m:e>
                      <m:sub>
                        <m:r>
                          <a:rPr lang="en-US" altLang="zh-CN" sz="3200" b="1" i="1" smtClean="0">
                            <a:solidFill>
                              <a:srgbClr val="767171"/>
                            </a:solidFill>
                            <a:latin typeface="Cambria Math" panose="02040503050406030204" pitchFamily="18" charset="0"/>
                            <a:cs typeface="Arial" pitchFamily="34" charset="0"/>
                          </a:rPr>
                          <m:t>𝟏</m:t>
                        </m:r>
                      </m:sub>
                    </m:sSub>
                    <m:sSub>
                      <m:sSubPr>
                        <m:ctrlPr>
                          <a:rPr lang="en-US" altLang="zh-CN" sz="3200" b="1" i="1" smtClean="0">
                            <a:solidFill>
                              <a:srgbClr val="767171"/>
                            </a:solidFill>
                            <a:latin typeface="Cambria Math" panose="02040503050406030204" pitchFamily="18" charset="0"/>
                            <a:cs typeface="Arial" pitchFamily="34" charset="0"/>
                          </a:rPr>
                        </m:ctrlPr>
                      </m:sSubPr>
                      <m:e>
                        <m:r>
                          <a:rPr lang="en-US" altLang="zh-CN" sz="3200" b="1" i="1" smtClean="0">
                            <a:solidFill>
                              <a:srgbClr val="767171"/>
                            </a:solidFill>
                            <a:latin typeface="Cambria Math" panose="02040503050406030204" pitchFamily="18" charset="0"/>
                            <a:cs typeface="Arial" pitchFamily="34" charset="0"/>
                          </a:rPr>
                          <m:t>𝒙</m:t>
                        </m:r>
                      </m:e>
                      <m:sub>
                        <m:r>
                          <a:rPr lang="en-US" altLang="zh-CN" sz="3200" b="1" i="1" smtClean="0">
                            <a:solidFill>
                              <a:srgbClr val="767171"/>
                            </a:solidFill>
                            <a:latin typeface="Cambria Math" panose="02040503050406030204" pitchFamily="18" charset="0"/>
                            <a:cs typeface="Arial" pitchFamily="34" charset="0"/>
                          </a:rPr>
                          <m:t>𝟏</m:t>
                        </m:r>
                      </m:sub>
                    </m:sSub>
                    <m:r>
                      <a:rPr lang="en-US" altLang="zh-CN" sz="3200" b="1" i="1" smtClean="0">
                        <a:solidFill>
                          <a:srgbClr val="767171"/>
                        </a:solidFill>
                        <a:latin typeface="Cambria Math" panose="02040503050406030204" pitchFamily="18" charset="0"/>
                        <a:cs typeface="Arial" pitchFamily="34" charset="0"/>
                      </a:rPr>
                      <m:t>+</m:t>
                    </m:r>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𝒄</m:t>
                        </m:r>
                      </m:e>
                      <m:sub>
                        <m:r>
                          <a:rPr lang="en-US" altLang="zh-CN" sz="3200" b="1" i="1" smtClean="0">
                            <a:solidFill>
                              <a:srgbClr val="767171"/>
                            </a:solidFill>
                            <a:latin typeface="Cambria Math" panose="02040503050406030204" pitchFamily="18" charset="0"/>
                            <a:cs typeface="Arial" pitchFamily="34" charset="0"/>
                          </a:rPr>
                          <m:t>𝟐</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smtClean="0">
                            <a:solidFill>
                              <a:srgbClr val="767171"/>
                            </a:solidFill>
                            <a:latin typeface="Cambria Math" panose="02040503050406030204" pitchFamily="18" charset="0"/>
                            <a:cs typeface="Arial" pitchFamily="34" charset="0"/>
                          </a:rPr>
                          <m:t>𝟐</m:t>
                        </m:r>
                      </m:sub>
                    </m:sSub>
                  </m:oMath>
                </a14:m>
                <a:r>
                  <a:rPr lang="en-US" altLang="zh-CN" sz="3200" b="1" dirty="0">
                    <a:solidFill>
                      <a:srgbClr val="767171"/>
                    </a:solidFill>
                    <a:latin typeface="Arial" pitchFamily="34" charset="0"/>
                    <a:cs typeface="Arial" pitchFamily="34" charset="0"/>
                  </a:rPr>
                  <a:t>+…+</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𝒄</m:t>
                        </m:r>
                      </m:e>
                      <m:sub>
                        <m:r>
                          <a:rPr lang="en-US" altLang="zh-CN" sz="3200" b="1" i="1" smtClean="0">
                            <a:solidFill>
                              <a:srgbClr val="767171"/>
                            </a:solidFill>
                            <a:latin typeface="Cambria Math" panose="02040503050406030204" pitchFamily="18" charset="0"/>
                            <a:cs typeface="Arial" pitchFamily="34" charset="0"/>
                          </a:rPr>
                          <m:t>𝒏</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smtClean="0">
                            <a:solidFill>
                              <a:srgbClr val="767171"/>
                            </a:solidFill>
                            <a:latin typeface="Cambria Math" panose="02040503050406030204" pitchFamily="18" charset="0"/>
                            <a:cs typeface="Arial" pitchFamily="34" charset="0"/>
                          </a:rPr>
                          <m:t>𝒏</m:t>
                        </m:r>
                      </m:sub>
                    </m:sSub>
                  </m:oMath>
                </a14:m>
                <a:endParaRPr lang="en-US" altLang="zh-CN" sz="3200" b="1" dirty="0">
                  <a:solidFill>
                    <a:srgbClr val="767171"/>
                  </a:solidFill>
                  <a:latin typeface="Arial" pitchFamily="34" charset="0"/>
                  <a:cs typeface="Arial" pitchFamily="34" charset="0"/>
                </a:endParaRPr>
              </a:p>
              <a:p>
                <a:pPr algn="just" eaLnBrk="1" hangingPunct="1"/>
                <a:r>
                  <a:rPr lang="zh-CN" altLang="en-US" sz="3200" b="1" dirty="0">
                    <a:solidFill>
                      <a:srgbClr val="767171"/>
                    </a:solidFill>
                    <a:latin typeface="Arial" pitchFamily="34" charset="0"/>
                    <a:cs typeface="Arial" pitchFamily="34" charset="0"/>
                  </a:rPr>
                  <a:t>满足的约束条件为：</a:t>
                </a:r>
                <a:endParaRPr lang="en-US" altLang="zh-CN" sz="3200" b="1" dirty="0">
                  <a:solidFill>
                    <a:srgbClr val="767171"/>
                  </a:solidFill>
                  <a:latin typeface="Arial" pitchFamily="34" charset="0"/>
                  <a:cs typeface="Arial" pitchFamily="34" charset="0"/>
                </a:endParaRPr>
              </a:p>
              <a:p>
                <a:pPr algn="just" eaLnBrk="1" hangingPunct="1"/>
                <a:r>
                  <a:rPr lang="en-US" altLang="zh-CN" sz="3200" b="1" dirty="0">
                    <a:solidFill>
                      <a:srgbClr val="767171"/>
                    </a:solidFill>
                    <a:latin typeface="Arial" pitchFamily="34" charset="0"/>
                    <a:cs typeface="Arial" pitchFamily="34" charset="0"/>
                  </a:rPr>
                  <a:t>	</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m:rPr>
                            <m:sty m:val="p"/>
                          </m:rPr>
                          <a:rPr lang="en-US" altLang="zh-CN" sz="3200" b="1" i="1" smtClean="0">
                            <a:solidFill>
                              <a:srgbClr val="767171"/>
                            </a:solidFill>
                            <a:latin typeface="Cambria Math" panose="02040503050406030204" pitchFamily="18" charset="0"/>
                            <a:cs typeface="Arial" pitchFamily="34" charset="0"/>
                          </a:rPr>
                          <m:t>a</m:t>
                        </m:r>
                      </m:e>
                      <m:sub>
                        <m:r>
                          <a:rPr lang="en-US" altLang="zh-CN" sz="3200" b="1" i="1">
                            <a:solidFill>
                              <a:srgbClr val="767171"/>
                            </a:solidFill>
                            <a:latin typeface="Cambria Math" panose="02040503050406030204" pitchFamily="18" charset="0"/>
                            <a:cs typeface="Arial" pitchFamily="34" charset="0"/>
                          </a:rPr>
                          <m:t>𝟏</m:t>
                        </m:r>
                        <m:r>
                          <a:rPr lang="en-US" altLang="zh-CN" sz="3200" b="1" i="1" smtClean="0">
                            <a:solidFill>
                              <a:srgbClr val="767171"/>
                            </a:solidFill>
                            <a:latin typeface="Cambria Math" panose="02040503050406030204" pitchFamily="18" charset="0"/>
                            <a:cs typeface="Arial" pitchFamily="34" charset="0"/>
                          </a:rPr>
                          <m:t>𝟏</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𝟏</m:t>
                        </m:r>
                      </m:sub>
                    </m:sSub>
                  </m:oMath>
                </a14:m>
                <a:r>
                  <a:rPr lang="en-US" altLang="zh-CN" sz="3200" b="1" dirty="0">
                    <a:solidFill>
                      <a:srgbClr val="767171"/>
                    </a:solidFill>
                    <a:latin typeface="Arial" pitchFamily="34" charset="0"/>
                    <a:cs typeface="Arial" pitchFamily="34" charset="0"/>
                  </a:rPr>
                  <a:t>+</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m:rPr>
                            <m:sty m:val="p"/>
                          </m:rPr>
                          <a:rPr lang="en-US" altLang="zh-CN" sz="3200" b="1" i="1">
                            <a:solidFill>
                              <a:srgbClr val="767171"/>
                            </a:solidFill>
                            <a:latin typeface="Cambria Math" panose="02040503050406030204" pitchFamily="18" charset="0"/>
                            <a:cs typeface="Arial" pitchFamily="34" charset="0"/>
                          </a:rPr>
                          <m:t>a</m:t>
                        </m:r>
                      </m:e>
                      <m:sub>
                        <m:r>
                          <a:rPr lang="en-US" altLang="zh-CN" sz="3200" b="1" i="1">
                            <a:solidFill>
                              <a:srgbClr val="767171"/>
                            </a:solidFill>
                            <a:latin typeface="Cambria Math" panose="02040503050406030204" pitchFamily="18" charset="0"/>
                            <a:cs typeface="Arial" pitchFamily="34" charset="0"/>
                          </a:rPr>
                          <m:t>𝟏</m:t>
                        </m:r>
                        <m:r>
                          <a:rPr lang="en-US" altLang="zh-CN" sz="3200" b="1" i="1" smtClean="0">
                            <a:solidFill>
                              <a:srgbClr val="767171"/>
                            </a:solidFill>
                            <a:latin typeface="Cambria Math" panose="02040503050406030204" pitchFamily="18" charset="0"/>
                            <a:cs typeface="Arial" pitchFamily="34" charset="0"/>
                          </a:rPr>
                          <m:t>𝟐</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smtClean="0">
                            <a:solidFill>
                              <a:srgbClr val="767171"/>
                            </a:solidFill>
                            <a:latin typeface="Cambria Math" panose="02040503050406030204" pitchFamily="18" charset="0"/>
                            <a:cs typeface="Arial" pitchFamily="34" charset="0"/>
                          </a:rPr>
                          <m:t>𝟐</m:t>
                        </m:r>
                      </m:sub>
                    </m:sSub>
                  </m:oMath>
                </a14:m>
                <a:r>
                  <a:rPr lang="en-US" altLang="zh-CN" sz="3200" b="1" dirty="0">
                    <a:solidFill>
                      <a:srgbClr val="767171"/>
                    </a:solidFill>
                    <a:latin typeface="Arial" pitchFamily="34" charset="0"/>
                    <a:cs typeface="Arial" pitchFamily="34" charset="0"/>
                  </a:rPr>
                  <a:t>+…+</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m:rPr>
                            <m:sty m:val="p"/>
                          </m:rPr>
                          <a:rPr lang="en-US" altLang="zh-CN" sz="3200" b="1" i="1">
                            <a:solidFill>
                              <a:srgbClr val="767171"/>
                            </a:solidFill>
                            <a:latin typeface="Cambria Math" panose="02040503050406030204" pitchFamily="18" charset="0"/>
                            <a:cs typeface="Arial" pitchFamily="34" charset="0"/>
                          </a:rPr>
                          <m:t>a</m:t>
                        </m:r>
                      </m:e>
                      <m:sub>
                        <m:r>
                          <a:rPr lang="en-US" altLang="zh-CN" sz="3200" b="1" i="1">
                            <a:solidFill>
                              <a:srgbClr val="767171"/>
                            </a:solidFill>
                            <a:latin typeface="Cambria Math" panose="02040503050406030204" pitchFamily="18" charset="0"/>
                            <a:cs typeface="Arial" pitchFamily="34" charset="0"/>
                          </a:rPr>
                          <m:t>𝟏</m:t>
                        </m:r>
                        <m:r>
                          <a:rPr lang="en-US" altLang="zh-CN" sz="3200" b="1" i="1" smtClean="0">
                            <a:solidFill>
                              <a:srgbClr val="767171"/>
                            </a:solidFill>
                            <a:latin typeface="Cambria Math" panose="02040503050406030204" pitchFamily="18" charset="0"/>
                            <a:cs typeface="Arial" pitchFamily="34" charset="0"/>
                          </a:rPr>
                          <m:t>𝒏</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smtClean="0">
                            <a:solidFill>
                              <a:srgbClr val="767171"/>
                            </a:solidFill>
                            <a:latin typeface="Cambria Math" panose="02040503050406030204" pitchFamily="18" charset="0"/>
                            <a:cs typeface="Arial" pitchFamily="34" charset="0"/>
                          </a:rPr>
                          <m:t>𝒏</m:t>
                        </m:r>
                      </m:sub>
                    </m:sSub>
                    <m:r>
                      <a:rPr lang="en-US" altLang="zh-CN" sz="3200" b="1" i="1" smtClean="0">
                        <a:solidFill>
                          <a:srgbClr val="767171"/>
                        </a:solidFill>
                        <a:latin typeface="Cambria Math" panose="02040503050406030204" pitchFamily="18" charset="0"/>
                        <a:ea typeface="Cambria Math" panose="02040503050406030204" pitchFamily="18" charset="0"/>
                        <a:cs typeface="Arial" pitchFamily="34" charset="0"/>
                      </a:rPr>
                      <m:t>≥(=</m:t>
                    </m:r>
                    <m:r>
                      <a:rPr lang="zh-CN" altLang="en-US" sz="3200" b="1" i="1">
                        <a:solidFill>
                          <a:srgbClr val="767171"/>
                        </a:solidFill>
                        <a:latin typeface="Cambria Math" panose="02040503050406030204" pitchFamily="18" charset="0"/>
                        <a:ea typeface="Cambria Math" panose="02040503050406030204" pitchFamily="18" charset="0"/>
                        <a:cs typeface="Arial" pitchFamily="34" charset="0"/>
                      </a:rPr>
                      <m:t>或</m:t>
                    </m:r>
                    <m:r>
                      <a:rPr lang="zh-CN" altLang="en-US" sz="3200" b="1" i="1" smtClean="0">
                        <a:solidFill>
                          <a:srgbClr val="767171"/>
                        </a:solidFill>
                        <a:latin typeface="Cambria Math" panose="02040503050406030204" pitchFamily="18" charset="0"/>
                        <a:ea typeface="Cambria Math" panose="02040503050406030204" pitchFamily="18" charset="0"/>
                        <a:cs typeface="Arial" pitchFamily="34" charset="0"/>
                      </a:rPr>
                      <m:t>≤</m:t>
                    </m:r>
                    <m:r>
                      <a:rPr lang="en-US" altLang="zh-CN" sz="3200" b="1" i="1" smtClean="0">
                        <a:solidFill>
                          <a:srgbClr val="767171"/>
                        </a:solidFill>
                        <a:latin typeface="Cambria Math" panose="02040503050406030204" pitchFamily="18" charset="0"/>
                        <a:ea typeface="Cambria Math" panose="02040503050406030204" pitchFamily="18" charset="0"/>
                        <a:cs typeface="Arial" pitchFamily="34" charset="0"/>
                      </a:rPr>
                      <m:t>)</m:t>
                    </m:r>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smtClean="0">
                            <a:solidFill>
                              <a:srgbClr val="767171"/>
                            </a:solidFill>
                            <a:latin typeface="Cambria Math" panose="02040503050406030204" pitchFamily="18" charset="0"/>
                            <a:cs typeface="Arial" pitchFamily="34" charset="0"/>
                          </a:rPr>
                          <m:t>𝒃</m:t>
                        </m:r>
                      </m:e>
                      <m:sub>
                        <m:r>
                          <a:rPr lang="en-US" altLang="zh-CN" sz="3200" b="1" i="1">
                            <a:solidFill>
                              <a:srgbClr val="767171"/>
                            </a:solidFill>
                            <a:latin typeface="Cambria Math" panose="02040503050406030204" pitchFamily="18" charset="0"/>
                            <a:cs typeface="Arial" pitchFamily="34" charset="0"/>
                          </a:rPr>
                          <m:t>𝟏</m:t>
                        </m:r>
                      </m:sub>
                    </m:sSub>
                  </m:oMath>
                </a14:m>
                <a:endParaRPr lang="en-US" altLang="zh-CN" sz="3200" b="1" dirty="0">
                  <a:solidFill>
                    <a:srgbClr val="767171"/>
                  </a:solidFill>
                  <a:latin typeface="Arial" pitchFamily="34" charset="0"/>
                  <a:cs typeface="Arial" pitchFamily="34" charset="0"/>
                </a:endParaRPr>
              </a:p>
              <a:p>
                <a:pPr algn="just" eaLnBrk="1" hangingPunct="1"/>
                <a:r>
                  <a:rPr lang="en-US" altLang="zh-CN" sz="3200" b="1" dirty="0">
                    <a:solidFill>
                      <a:srgbClr val="767171"/>
                    </a:solidFill>
                    <a:latin typeface="Arial" pitchFamily="34" charset="0"/>
                    <a:cs typeface="Arial" pitchFamily="34" charset="0"/>
                  </a:rPr>
                  <a:t>	</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m:rPr>
                            <m:sty m:val="p"/>
                          </m:rPr>
                          <a:rPr lang="en-US" altLang="zh-CN" sz="3200" b="1" i="1">
                            <a:solidFill>
                              <a:srgbClr val="767171"/>
                            </a:solidFill>
                            <a:latin typeface="Cambria Math" panose="02040503050406030204" pitchFamily="18" charset="0"/>
                            <a:cs typeface="Arial" pitchFamily="34" charset="0"/>
                          </a:rPr>
                          <m:t>a</m:t>
                        </m:r>
                      </m:e>
                      <m:sub>
                        <m:r>
                          <a:rPr lang="en-US" altLang="zh-CN" sz="3200" b="1" i="1" smtClean="0">
                            <a:solidFill>
                              <a:srgbClr val="767171"/>
                            </a:solidFill>
                            <a:latin typeface="Cambria Math" panose="02040503050406030204" pitchFamily="18" charset="0"/>
                            <a:cs typeface="Arial" pitchFamily="34" charset="0"/>
                          </a:rPr>
                          <m:t>𝟐</m:t>
                        </m:r>
                        <m:r>
                          <a:rPr lang="en-US" altLang="zh-CN" sz="3200" b="1" i="1">
                            <a:solidFill>
                              <a:srgbClr val="767171"/>
                            </a:solidFill>
                            <a:latin typeface="Cambria Math" panose="02040503050406030204" pitchFamily="18" charset="0"/>
                            <a:cs typeface="Arial" pitchFamily="34" charset="0"/>
                          </a:rPr>
                          <m:t>𝟏</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𝟏</m:t>
                        </m:r>
                      </m:sub>
                    </m:sSub>
                  </m:oMath>
                </a14:m>
                <a:r>
                  <a:rPr lang="en-US" altLang="zh-CN" sz="3200" b="1" dirty="0">
                    <a:solidFill>
                      <a:srgbClr val="767171"/>
                    </a:solidFill>
                    <a:latin typeface="Arial" pitchFamily="34" charset="0"/>
                    <a:cs typeface="Arial" pitchFamily="34" charset="0"/>
                  </a:rPr>
                  <a:t>+</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m:rPr>
                            <m:sty m:val="p"/>
                          </m:rPr>
                          <a:rPr lang="en-US" altLang="zh-CN" sz="3200" b="1" i="1">
                            <a:solidFill>
                              <a:srgbClr val="767171"/>
                            </a:solidFill>
                            <a:latin typeface="Cambria Math" panose="02040503050406030204" pitchFamily="18" charset="0"/>
                            <a:cs typeface="Arial" pitchFamily="34" charset="0"/>
                          </a:rPr>
                          <m:t>a</m:t>
                        </m:r>
                      </m:e>
                      <m:sub>
                        <m:r>
                          <a:rPr lang="en-US" altLang="zh-CN" sz="3200" b="1" i="1" smtClean="0">
                            <a:solidFill>
                              <a:srgbClr val="767171"/>
                            </a:solidFill>
                            <a:latin typeface="Cambria Math" panose="02040503050406030204" pitchFamily="18" charset="0"/>
                            <a:cs typeface="Arial" pitchFamily="34" charset="0"/>
                          </a:rPr>
                          <m:t>𝟐</m:t>
                        </m:r>
                        <m:r>
                          <a:rPr lang="en-US" altLang="zh-CN" sz="3200" b="1" i="1">
                            <a:solidFill>
                              <a:srgbClr val="767171"/>
                            </a:solidFill>
                            <a:latin typeface="Cambria Math" panose="02040503050406030204" pitchFamily="18" charset="0"/>
                            <a:cs typeface="Arial" pitchFamily="34" charset="0"/>
                          </a:rPr>
                          <m:t>𝟐</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𝟐</m:t>
                        </m:r>
                      </m:sub>
                    </m:sSub>
                  </m:oMath>
                </a14:m>
                <a:r>
                  <a:rPr lang="en-US" altLang="zh-CN" sz="3200" b="1" dirty="0">
                    <a:solidFill>
                      <a:srgbClr val="767171"/>
                    </a:solidFill>
                    <a:latin typeface="Arial" pitchFamily="34" charset="0"/>
                    <a:cs typeface="Arial" pitchFamily="34" charset="0"/>
                  </a:rPr>
                  <a:t>+…+</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m:rPr>
                            <m:sty m:val="p"/>
                          </m:rPr>
                          <a:rPr lang="en-US" altLang="zh-CN" sz="3200" b="1" i="1">
                            <a:solidFill>
                              <a:srgbClr val="767171"/>
                            </a:solidFill>
                            <a:latin typeface="Cambria Math" panose="02040503050406030204" pitchFamily="18" charset="0"/>
                            <a:cs typeface="Arial" pitchFamily="34" charset="0"/>
                          </a:rPr>
                          <m:t>a</m:t>
                        </m:r>
                      </m:e>
                      <m:sub>
                        <m:r>
                          <a:rPr lang="en-US" altLang="zh-CN" sz="3200" b="1" i="1" smtClean="0">
                            <a:solidFill>
                              <a:srgbClr val="767171"/>
                            </a:solidFill>
                            <a:latin typeface="Cambria Math" panose="02040503050406030204" pitchFamily="18" charset="0"/>
                            <a:cs typeface="Arial" pitchFamily="34" charset="0"/>
                          </a:rPr>
                          <m:t>𝟐</m:t>
                        </m:r>
                        <m:r>
                          <a:rPr lang="en-US" altLang="zh-CN" sz="3200" b="1" i="1">
                            <a:solidFill>
                              <a:srgbClr val="767171"/>
                            </a:solidFill>
                            <a:latin typeface="Cambria Math" panose="02040503050406030204" pitchFamily="18" charset="0"/>
                            <a:cs typeface="Arial" pitchFamily="34" charset="0"/>
                          </a:rPr>
                          <m:t>𝒏</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𝒏</m:t>
                        </m:r>
                      </m:sub>
                    </m:sSub>
                    <m:r>
                      <a:rPr lang="en-US" altLang="zh-CN" sz="3200" b="1" i="1">
                        <a:solidFill>
                          <a:srgbClr val="767171"/>
                        </a:solidFill>
                        <a:latin typeface="Cambria Math" panose="02040503050406030204" pitchFamily="18" charset="0"/>
                        <a:ea typeface="Cambria Math" panose="02040503050406030204" pitchFamily="18" charset="0"/>
                        <a:cs typeface="Arial" pitchFamily="34" charset="0"/>
                      </a:rPr>
                      <m:t>≥(=</m:t>
                    </m:r>
                    <m:r>
                      <a:rPr lang="zh-CN" altLang="en-US" sz="3200" b="1" i="1">
                        <a:solidFill>
                          <a:srgbClr val="767171"/>
                        </a:solidFill>
                        <a:latin typeface="Cambria Math" panose="02040503050406030204" pitchFamily="18" charset="0"/>
                        <a:ea typeface="Cambria Math" panose="02040503050406030204" pitchFamily="18" charset="0"/>
                        <a:cs typeface="Arial" pitchFamily="34" charset="0"/>
                      </a:rPr>
                      <m:t>或≤</m:t>
                    </m:r>
                    <m:r>
                      <a:rPr lang="en-US" altLang="zh-CN" sz="3200" b="1" i="1">
                        <a:solidFill>
                          <a:srgbClr val="767171"/>
                        </a:solidFill>
                        <a:latin typeface="Cambria Math" panose="02040503050406030204" pitchFamily="18" charset="0"/>
                        <a:ea typeface="Cambria Math" panose="02040503050406030204" pitchFamily="18" charset="0"/>
                        <a:cs typeface="Arial" pitchFamily="34" charset="0"/>
                      </a:rPr>
                      <m:t>)</m:t>
                    </m:r>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𝒃</m:t>
                        </m:r>
                      </m:e>
                      <m:sub>
                        <m:r>
                          <a:rPr lang="en-US" altLang="zh-CN" sz="3200" b="1" i="1" smtClean="0">
                            <a:solidFill>
                              <a:srgbClr val="767171"/>
                            </a:solidFill>
                            <a:latin typeface="Cambria Math" panose="02040503050406030204" pitchFamily="18" charset="0"/>
                            <a:cs typeface="Arial" pitchFamily="34" charset="0"/>
                          </a:rPr>
                          <m:t>𝟐</m:t>
                        </m:r>
                      </m:sub>
                    </m:sSub>
                  </m:oMath>
                </a14:m>
                <a:endParaRPr lang="en-US" altLang="zh-CN" sz="3200" b="1" dirty="0">
                  <a:solidFill>
                    <a:srgbClr val="767171"/>
                  </a:solidFill>
                  <a:latin typeface="Arial" pitchFamily="34" charset="0"/>
                  <a:cs typeface="Arial" pitchFamily="34" charset="0"/>
                </a:endParaRPr>
              </a:p>
              <a:p>
                <a:pPr algn="just" eaLnBrk="1" hangingPunct="1"/>
                <a:r>
                  <a:rPr lang="en-US" altLang="zh-CN" sz="3200" b="1" dirty="0">
                    <a:solidFill>
                      <a:srgbClr val="767171"/>
                    </a:solidFill>
                    <a:latin typeface="Arial" pitchFamily="34" charset="0"/>
                    <a:cs typeface="Arial" pitchFamily="34" charset="0"/>
                  </a:rPr>
                  <a:t>			……</a:t>
                </a:r>
              </a:p>
              <a:p>
                <a:pPr algn="just" eaLnBrk="1" hangingPunct="1"/>
                <a:r>
                  <a:rPr lang="en-US" altLang="zh-CN" sz="3200" b="1" dirty="0">
                    <a:solidFill>
                      <a:srgbClr val="767171"/>
                    </a:solidFill>
                    <a:latin typeface="Arial" pitchFamily="34" charset="0"/>
                    <a:cs typeface="Arial" pitchFamily="34" charset="0"/>
                  </a:rPr>
                  <a:t>	</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m:rPr>
                            <m:sty m:val="p"/>
                          </m:rPr>
                          <a:rPr lang="en-US" altLang="zh-CN" sz="3200" b="1" i="1">
                            <a:solidFill>
                              <a:srgbClr val="767171"/>
                            </a:solidFill>
                            <a:latin typeface="Cambria Math" panose="02040503050406030204" pitchFamily="18" charset="0"/>
                            <a:cs typeface="Arial" pitchFamily="34" charset="0"/>
                          </a:rPr>
                          <m:t>a</m:t>
                        </m:r>
                      </m:e>
                      <m:sub>
                        <m:r>
                          <a:rPr lang="en-US" altLang="zh-CN" sz="3200" b="1" i="1" smtClean="0">
                            <a:solidFill>
                              <a:srgbClr val="767171"/>
                            </a:solidFill>
                            <a:latin typeface="Cambria Math" panose="02040503050406030204" pitchFamily="18" charset="0"/>
                            <a:cs typeface="Arial" pitchFamily="34" charset="0"/>
                          </a:rPr>
                          <m:t>𝒎</m:t>
                        </m:r>
                        <m:r>
                          <a:rPr lang="en-US" altLang="zh-CN" sz="3200" b="1" i="1">
                            <a:solidFill>
                              <a:srgbClr val="767171"/>
                            </a:solidFill>
                            <a:latin typeface="Cambria Math" panose="02040503050406030204" pitchFamily="18" charset="0"/>
                            <a:cs typeface="Arial" pitchFamily="34" charset="0"/>
                          </a:rPr>
                          <m:t>𝟏</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𝟏</m:t>
                        </m:r>
                      </m:sub>
                    </m:sSub>
                  </m:oMath>
                </a14:m>
                <a:r>
                  <a:rPr lang="en-US" altLang="zh-CN" sz="3200" b="1" dirty="0">
                    <a:solidFill>
                      <a:srgbClr val="767171"/>
                    </a:solidFill>
                    <a:latin typeface="Arial" pitchFamily="34" charset="0"/>
                    <a:cs typeface="Arial" pitchFamily="34" charset="0"/>
                  </a:rPr>
                  <a:t>+</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m:rPr>
                            <m:sty m:val="p"/>
                          </m:rPr>
                          <a:rPr lang="en-US" altLang="zh-CN" sz="3200" b="1" i="1">
                            <a:solidFill>
                              <a:srgbClr val="767171"/>
                            </a:solidFill>
                            <a:latin typeface="Cambria Math" panose="02040503050406030204" pitchFamily="18" charset="0"/>
                            <a:cs typeface="Arial" pitchFamily="34" charset="0"/>
                          </a:rPr>
                          <m:t>a</m:t>
                        </m:r>
                      </m:e>
                      <m:sub>
                        <m:r>
                          <a:rPr lang="en-US" altLang="zh-CN" sz="3200" b="1" i="1" smtClean="0">
                            <a:solidFill>
                              <a:srgbClr val="767171"/>
                            </a:solidFill>
                            <a:latin typeface="Cambria Math" panose="02040503050406030204" pitchFamily="18" charset="0"/>
                            <a:cs typeface="Arial" pitchFamily="34" charset="0"/>
                          </a:rPr>
                          <m:t>𝒎</m:t>
                        </m:r>
                        <m:r>
                          <a:rPr lang="en-US" altLang="zh-CN" sz="3200" b="1" i="1">
                            <a:solidFill>
                              <a:srgbClr val="767171"/>
                            </a:solidFill>
                            <a:latin typeface="Cambria Math" panose="02040503050406030204" pitchFamily="18" charset="0"/>
                            <a:cs typeface="Arial" pitchFamily="34" charset="0"/>
                          </a:rPr>
                          <m:t>𝟐</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𝟐</m:t>
                        </m:r>
                      </m:sub>
                    </m:sSub>
                  </m:oMath>
                </a14:m>
                <a:r>
                  <a:rPr lang="en-US" altLang="zh-CN" sz="3200" b="1" dirty="0">
                    <a:solidFill>
                      <a:srgbClr val="767171"/>
                    </a:solidFill>
                    <a:latin typeface="Arial" pitchFamily="34" charset="0"/>
                    <a:cs typeface="Arial" pitchFamily="34" charset="0"/>
                  </a:rPr>
                  <a:t>+…+</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m:rPr>
                            <m:sty m:val="p"/>
                          </m:rPr>
                          <a:rPr lang="en-US" altLang="zh-CN" sz="3200" b="1" i="1">
                            <a:solidFill>
                              <a:srgbClr val="767171"/>
                            </a:solidFill>
                            <a:latin typeface="Cambria Math" panose="02040503050406030204" pitchFamily="18" charset="0"/>
                            <a:cs typeface="Arial" pitchFamily="34" charset="0"/>
                          </a:rPr>
                          <m:t>a</m:t>
                        </m:r>
                      </m:e>
                      <m:sub>
                        <m:r>
                          <a:rPr lang="en-US" altLang="zh-CN" sz="3200" b="1" i="1" smtClean="0">
                            <a:solidFill>
                              <a:srgbClr val="767171"/>
                            </a:solidFill>
                            <a:latin typeface="Cambria Math" panose="02040503050406030204" pitchFamily="18" charset="0"/>
                            <a:cs typeface="Arial" pitchFamily="34" charset="0"/>
                          </a:rPr>
                          <m:t>𝒎</m:t>
                        </m:r>
                        <m:r>
                          <a:rPr lang="en-US" altLang="zh-CN" sz="3200" b="1" i="1">
                            <a:solidFill>
                              <a:srgbClr val="767171"/>
                            </a:solidFill>
                            <a:latin typeface="Cambria Math" panose="02040503050406030204" pitchFamily="18" charset="0"/>
                            <a:cs typeface="Arial" pitchFamily="34" charset="0"/>
                          </a:rPr>
                          <m:t>𝒏</m:t>
                        </m:r>
                      </m:sub>
                    </m:sSub>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𝒏</m:t>
                        </m:r>
                      </m:sub>
                    </m:sSub>
                    <m:r>
                      <a:rPr lang="en-US" altLang="zh-CN" sz="3200" b="1" i="1">
                        <a:solidFill>
                          <a:srgbClr val="767171"/>
                        </a:solidFill>
                        <a:latin typeface="Cambria Math" panose="02040503050406030204" pitchFamily="18" charset="0"/>
                        <a:ea typeface="Cambria Math" panose="02040503050406030204" pitchFamily="18" charset="0"/>
                        <a:cs typeface="Arial" pitchFamily="34" charset="0"/>
                      </a:rPr>
                      <m:t>≥(=</m:t>
                    </m:r>
                    <m:r>
                      <a:rPr lang="zh-CN" altLang="en-US" sz="3200" b="1" i="1">
                        <a:solidFill>
                          <a:srgbClr val="767171"/>
                        </a:solidFill>
                        <a:latin typeface="Cambria Math" panose="02040503050406030204" pitchFamily="18" charset="0"/>
                        <a:ea typeface="Cambria Math" panose="02040503050406030204" pitchFamily="18" charset="0"/>
                        <a:cs typeface="Arial" pitchFamily="34" charset="0"/>
                      </a:rPr>
                      <m:t>或≤</m:t>
                    </m:r>
                    <m:r>
                      <a:rPr lang="en-US" altLang="zh-CN" sz="3200" b="1" i="1">
                        <a:solidFill>
                          <a:srgbClr val="767171"/>
                        </a:solidFill>
                        <a:latin typeface="Cambria Math" panose="02040503050406030204" pitchFamily="18" charset="0"/>
                        <a:ea typeface="Cambria Math" panose="02040503050406030204" pitchFamily="18" charset="0"/>
                        <a:cs typeface="Arial" pitchFamily="34" charset="0"/>
                      </a:rPr>
                      <m:t>)</m:t>
                    </m:r>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𝒃</m:t>
                        </m:r>
                      </m:e>
                      <m:sub>
                        <m:r>
                          <a:rPr lang="en-US" altLang="zh-CN" sz="3200" b="1" i="1" smtClean="0">
                            <a:solidFill>
                              <a:srgbClr val="767171"/>
                            </a:solidFill>
                            <a:latin typeface="Cambria Math" panose="02040503050406030204" pitchFamily="18" charset="0"/>
                            <a:cs typeface="Arial" pitchFamily="34" charset="0"/>
                          </a:rPr>
                          <m:t>𝒎</m:t>
                        </m:r>
                      </m:sub>
                    </m:sSub>
                  </m:oMath>
                </a14:m>
                <a:endParaRPr lang="en-US" altLang="zh-CN" sz="3200" b="1" dirty="0">
                  <a:solidFill>
                    <a:srgbClr val="767171"/>
                  </a:solidFill>
                  <a:latin typeface="Arial" pitchFamily="34" charset="0"/>
                  <a:cs typeface="Arial" pitchFamily="34" charset="0"/>
                </a:endParaRPr>
              </a:p>
              <a:p>
                <a:pPr algn="just" eaLnBrk="1" hangingPunct="1"/>
                <a:r>
                  <a:rPr lang="en-US" altLang="zh-CN" sz="3200" b="1" dirty="0">
                    <a:solidFill>
                      <a:srgbClr val="767171"/>
                    </a:solidFill>
                    <a:latin typeface="Arial" pitchFamily="34" charset="0"/>
                    <a:cs typeface="Arial" pitchFamily="34" charset="0"/>
                  </a:rPr>
                  <a:t>	</a:t>
                </a:r>
                <a:r>
                  <a:rPr lang="en-US" altLang="zh-CN" sz="3200" b="1" dirty="0">
                    <a:solidFill>
                      <a:srgbClr val="767171"/>
                    </a:solidFill>
                    <a:cs typeface="Arial" pitchFamily="34" charset="0"/>
                  </a:rPr>
                  <a:t> </a:t>
                </a:r>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𝟏</m:t>
                        </m:r>
                      </m:sub>
                    </m:sSub>
                    <m:r>
                      <a:rPr lang="en-US" altLang="zh-CN" sz="3200" b="1" i="0" smtClean="0">
                        <a:solidFill>
                          <a:srgbClr val="767171"/>
                        </a:solidFill>
                        <a:latin typeface="Cambria Math" panose="02040503050406030204" pitchFamily="18" charset="0"/>
                        <a:cs typeface="Arial" pitchFamily="34" charset="0"/>
                      </a:rPr>
                      <m:t>,</m:t>
                    </m:r>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smtClean="0">
                            <a:solidFill>
                              <a:srgbClr val="767171"/>
                            </a:solidFill>
                            <a:latin typeface="Cambria Math" panose="02040503050406030204" pitchFamily="18" charset="0"/>
                            <a:cs typeface="Arial" pitchFamily="34" charset="0"/>
                          </a:rPr>
                          <m:t>𝟐</m:t>
                        </m:r>
                      </m:sub>
                    </m:sSub>
                    <m:r>
                      <a:rPr lang="en-US" altLang="zh-CN" sz="3200" b="1" i="1" smtClean="0">
                        <a:solidFill>
                          <a:srgbClr val="767171"/>
                        </a:solidFill>
                        <a:latin typeface="Cambria Math" panose="02040503050406030204" pitchFamily="18" charset="0"/>
                        <a:cs typeface="Arial" pitchFamily="34" charset="0"/>
                      </a:rPr>
                      <m:t>,…,</m:t>
                    </m:r>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smtClean="0">
                            <a:solidFill>
                              <a:srgbClr val="767171"/>
                            </a:solidFill>
                            <a:latin typeface="Cambria Math" panose="02040503050406030204" pitchFamily="18" charset="0"/>
                            <a:cs typeface="Arial" pitchFamily="34" charset="0"/>
                          </a:rPr>
                          <m:t>𝒏</m:t>
                        </m:r>
                      </m:sub>
                    </m:sSub>
                  </m:oMath>
                </a14:m>
                <a:r>
                  <a:rPr lang="en-US" altLang="zh-CN" sz="3200" b="1" dirty="0">
                    <a:solidFill>
                      <a:srgbClr val="767171"/>
                    </a:solidFill>
                    <a:ea typeface="Cambria Math" panose="02040503050406030204" pitchFamily="18" charset="0"/>
                    <a:cs typeface="Arial" pitchFamily="34" charset="0"/>
                  </a:rPr>
                  <a:t> </a:t>
                </a:r>
                <a14:m>
                  <m:oMath xmlns:m="http://schemas.openxmlformats.org/officeDocument/2006/math">
                    <m:r>
                      <a:rPr lang="en-US" altLang="zh-CN" sz="3200" b="1" i="1">
                        <a:solidFill>
                          <a:srgbClr val="767171"/>
                        </a:solidFill>
                        <a:latin typeface="Cambria Math" panose="02040503050406030204" pitchFamily="18" charset="0"/>
                        <a:ea typeface="Cambria Math" panose="02040503050406030204" pitchFamily="18" charset="0"/>
                        <a:cs typeface="Arial" pitchFamily="34" charset="0"/>
                      </a:rPr>
                      <m:t>≥</m:t>
                    </m:r>
                  </m:oMath>
                </a14:m>
                <a:r>
                  <a:rPr lang="en-US" altLang="zh-CN" sz="3200" b="1" dirty="0">
                    <a:solidFill>
                      <a:srgbClr val="767171"/>
                    </a:solidFill>
                    <a:latin typeface="Arial" pitchFamily="34" charset="0"/>
                    <a:cs typeface="Arial" pitchFamily="34" charset="0"/>
                  </a:rPr>
                  <a:t>0</a:t>
                </a:r>
              </a:p>
              <a:p>
                <a:pPr algn="just" eaLnBrk="1" hangingPunct="1"/>
                <a:endParaRPr lang="en-US" altLang="zh-CN" sz="3200" b="1" dirty="0">
                  <a:solidFill>
                    <a:srgbClr val="767171"/>
                  </a:solidFill>
                  <a:latin typeface="Arial" pitchFamily="34" charset="0"/>
                  <a:cs typeface="Arial" pitchFamily="34" charset="0"/>
                </a:endParaRPr>
              </a:p>
              <a:p>
                <a:pPr algn="r" eaLnBrk="1" hangingPunct="1">
                  <a:lnSpc>
                    <a:spcPct val="150000"/>
                  </a:lnSpc>
                </a:pPr>
                <a:r>
                  <a:rPr lang="zh-CN" altLang="en-US" b="1" dirty="0">
                    <a:solidFill>
                      <a:srgbClr val="767171"/>
                    </a:solidFill>
                    <a:latin typeface="Arial" pitchFamily="34" charset="0"/>
                    <a:cs typeface="Arial" pitchFamily="34" charset="0"/>
                  </a:rPr>
                  <a:t>源于</a:t>
                </a:r>
                <a:r>
                  <a:rPr lang="en-US" altLang="zh-CN" b="1" dirty="0">
                    <a:solidFill>
                      <a:srgbClr val="767171"/>
                    </a:solidFill>
                    <a:latin typeface="Arial" pitchFamily="34" charset="0"/>
                    <a:cs typeface="Arial" pitchFamily="34" charset="0"/>
                  </a:rPr>
                  <a:t>《</a:t>
                </a:r>
                <a:r>
                  <a:rPr lang="zh-CN" altLang="en-US" b="1" dirty="0">
                    <a:solidFill>
                      <a:srgbClr val="767171"/>
                    </a:solidFill>
                    <a:latin typeface="Arial" pitchFamily="34" charset="0"/>
                    <a:cs typeface="Arial" pitchFamily="34" charset="0"/>
                  </a:rPr>
                  <a:t>管理运筹学</a:t>
                </a:r>
                <a:r>
                  <a:rPr lang="en-US" altLang="zh-CN" b="1" dirty="0">
                    <a:solidFill>
                      <a:srgbClr val="767171"/>
                    </a:solidFill>
                    <a:latin typeface="Arial" pitchFamily="34" charset="0"/>
                    <a:cs typeface="Arial" pitchFamily="34" charset="0"/>
                  </a:rPr>
                  <a:t>》</a:t>
                </a:r>
                <a:r>
                  <a:rPr lang="zh-CN" altLang="en-US" b="1" dirty="0">
                    <a:solidFill>
                      <a:srgbClr val="767171"/>
                    </a:solidFill>
                    <a:latin typeface="Arial" pitchFamily="34" charset="0"/>
                    <a:cs typeface="Arial" pitchFamily="34" charset="0"/>
                  </a:rPr>
                  <a:t>（韩伯棠）</a:t>
                </a:r>
                <a:endParaRPr lang="en-US" altLang="zh-CN" b="1" dirty="0">
                  <a:solidFill>
                    <a:srgbClr val="767171"/>
                  </a:solidFill>
                  <a:latin typeface="Arial" pitchFamily="34" charset="0"/>
                  <a:cs typeface="Arial" pitchFamily="34" charset="0"/>
                </a:endParaRPr>
              </a:p>
              <a:p>
                <a:pPr algn="just" eaLnBrk="1" hangingPunct="1"/>
                <a:endParaRPr lang="zh-CN" altLang="en-US" sz="3200" b="1" dirty="0">
                  <a:solidFill>
                    <a:srgbClr val="767171"/>
                  </a:solidFill>
                  <a:latin typeface="Arial" pitchFamily="34" charset="0"/>
                  <a:cs typeface="Arial" pitchFamily="34" charset="0"/>
                </a:endParaRPr>
              </a:p>
            </p:txBody>
          </p:sp>
        </mc:Choice>
        <mc:Fallback xmlns="">
          <p:sp>
            <p:nvSpPr>
              <p:cNvPr id="23" name="文本框 23">
                <a:extLst>
                  <a:ext uri="{FF2B5EF4-FFF2-40B4-BE49-F238E27FC236}">
                    <a16:creationId xmlns:a16="http://schemas.microsoft.com/office/drawing/2014/main" id="{E705108C-59F1-40C6-89F1-F9F868BE21CA}"/>
                  </a:ext>
                </a:extLst>
              </p:cNvPr>
              <p:cNvSpPr txBox="1">
                <a:spLocks noRot="1" noChangeAspect="1" noMove="1" noResize="1" noEditPoints="1" noAdjustHandles="1" noChangeArrowheads="1" noChangeShapeType="1" noTextEdit="1"/>
              </p:cNvSpPr>
              <p:nvPr/>
            </p:nvSpPr>
            <p:spPr bwMode="auto">
              <a:xfrm>
                <a:off x="887963" y="1353748"/>
                <a:ext cx="10150151" cy="5432256"/>
              </a:xfrm>
              <a:prstGeom prst="rect">
                <a:avLst/>
              </a:prstGeom>
              <a:blipFill>
                <a:blip r:embed="rId3"/>
                <a:stretch>
                  <a:fillRect l="-1562" t="-1796" r="-4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左大括号 1">
            <a:extLst>
              <a:ext uri="{FF2B5EF4-FFF2-40B4-BE49-F238E27FC236}">
                <a16:creationId xmlns:a16="http://schemas.microsoft.com/office/drawing/2014/main" id="{AA787818-ECFC-4DF3-8D98-4788C4D8077F}"/>
              </a:ext>
            </a:extLst>
          </p:cNvPr>
          <p:cNvSpPr/>
          <p:nvPr/>
        </p:nvSpPr>
        <p:spPr bwMode="auto">
          <a:xfrm>
            <a:off x="1607976" y="2957803"/>
            <a:ext cx="373224" cy="2388637"/>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43043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什么是线性整数规划？</a:t>
            </a:r>
          </a:p>
        </p:txBody>
      </p:sp>
      <mc:AlternateContent xmlns:mc="http://schemas.openxmlformats.org/markup-compatibility/2006" xmlns:a14="http://schemas.microsoft.com/office/drawing/2010/main">
        <mc:Choice Requires="a14">
          <p:sp>
            <p:nvSpPr>
              <p:cNvPr id="7" name="文本框 23">
                <a:extLst>
                  <a:ext uri="{FF2B5EF4-FFF2-40B4-BE49-F238E27FC236}">
                    <a16:creationId xmlns:a16="http://schemas.microsoft.com/office/drawing/2014/main" id="{69157483-817D-4989-B880-3341711486D3}"/>
                  </a:ext>
                </a:extLst>
              </p:cNvPr>
              <p:cNvSpPr txBox="1">
                <a:spLocks noChangeArrowheads="1"/>
              </p:cNvSpPr>
              <p:nvPr/>
            </p:nvSpPr>
            <p:spPr bwMode="auto">
              <a:xfrm>
                <a:off x="745672" y="1161762"/>
                <a:ext cx="10700656" cy="5509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r>
                  <a:rPr lang="zh-CN" altLang="en-US" sz="3200" b="1" dirty="0">
                    <a:solidFill>
                      <a:srgbClr val="767171"/>
                    </a:solidFill>
                    <a:latin typeface="Arial" pitchFamily="34" charset="0"/>
                    <a:cs typeface="Arial" pitchFamily="34" charset="0"/>
                  </a:rPr>
                  <a:t>线性整数规划，就是最后关于</a:t>
                </a:r>
                <a:r>
                  <a:rPr lang="en-US" altLang="zh-CN" sz="3200" b="1" i="1" dirty="0">
                    <a:solidFill>
                      <a:srgbClr val="767171"/>
                    </a:solidFill>
                    <a:latin typeface="Arial" pitchFamily="34" charset="0"/>
                    <a:cs typeface="Arial" pitchFamily="34" charset="0"/>
                  </a:rPr>
                  <a:t>x</a:t>
                </a:r>
                <a:r>
                  <a:rPr lang="zh-CN" altLang="en-US" sz="3200" b="1" dirty="0">
                    <a:solidFill>
                      <a:srgbClr val="767171"/>
                    </a:solidFill>
                    <a:latin typeface="Arial" pitchFamily="34" charset="0"/>
                    <a:cs typeface="Arial" pitchFamily="34" charset="0"/>
                  </a:rPr>
                  <a:t>的约束变为：</a:t>
                </a:r>
                <a:endParaRPr lang="en-US" altLang="zh-CN" sz="3200" b="1" dirty="0">
                  <a:solidFill>
                    <a:srgbClr val="767171"/>
                  </a:solidFill>
                  <a:latin typeface="Arial" pitchFamily="34" charset="0"/>
                  <a:cs typeface="Arial" pitchFamily="34" charset="0"/>
                </a:endParaRPr>
              </a:p>
              <a:p>
                <a:pPr algn="just" eaLnBrk="1" hangingPunct="1"/>
                <a14:m>
                  <m:oMath xmlns:m="http://schemas.openxmlformats.org/officeDocument/2006/math">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𝟏</m:t>
                        </m:r>
                      </m:sub>
                    </m:sSub>
                    <m:r>
                      <a:rPr lang="en-US" altLang="zh-CN" sz="3200" b="1">
                        <a:solidFill>
                          <a:srgbClr val="767171"/>
                        </a:solidFill>
                        <a:latin typeface="Cambria Math" panose="02040503050406030204" pitchFamily="18" charset="0"/>
                        <a:cs typeface="Arial" pitchFamily="34" charset="0"/>
                      </a:rPr>
                      <m:t>,</m:t>
                    </m:r>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𝟐</m:t>
                        </m:r>
                      </m:sub>
                    </m:sSub>
                    <m:r>
                      <a:rPr lang="en-US" altLang="zh-CN" sz="3200" b="1" i="1">
                        <a:solidFill>
                          <a:srgbClr val="767171"/>
                        </a:solidFill>
                        <a:latin typeface="Cambria Math" panose="02040503050406030204" pitchFamily="18" charset="0"/>
                        <a:cs typeface="Arial" pitchFamily="34" charset="0"/>
                      </a:rPr>
                      <m:t>,…,</m:t>
                    </m:r>
                    <m:sSub>
                      <m:sSubPr>
                        <m:ctrlPr>
                          <a:rPr lang="en-US" altLang="zh-CN" sz="3200" b="1" i="1">
                            <a:solidFill>
                              <a:srgbClr val="767171"/>
                            </a:solidFill>
                            <a:latin typeface="Cambria Math" panose="02040503050406030204" pitchFamily="18" charset="0"/>
                            <a:cs typeface="Arial" pitchFamily="34" charset="0"/>
                          </a:rPr>
                        </m:ctrlPr>
                      </m:sSubPr>
                      <m:e>
                        <m:r>
                          <a:rPr lang="en-US" altLang="zh-CN" sz="3200" b="1" i="1">
                            <a:solidFill>
                              <a:srgbClr val="767171"/>
                            </a:solidFill>
                            <a:latin typeface="Cambria Math" panose="02040503050406030204" pitchFamily="18" charset="0"/>
                            <a:cs typeface="Arial" pitchFamily="34" charset="0"/>
                          </a:rPr>
                          <m:t>𝒙</m:t>
                        </m:r>
                      </m:e>
                      <m:sub>
                        <m:r>
                          <a:rPr lang="en-US" altLang="zh-CN" sz="3200" b="1" i="1">
                            <a:solidFill>
                              <a:srgbClr val="767171"/>
                            </a:solidFill>
                            <a:latin typeface="Cambria Math" panose="02040503050406030204" pitchFamily="18" charset="0"/>
                            <a:cs typeface="Arial" pitchFamily="34" charset="0"/>
                          </a:rPr>
                          <m:t>𝒏</m:t>
                        </m:r>
                      </m:sub>
                    </m:sSub>
                  </m:oMath>
                </a14:m>
                <a:r>
                  <a:rPr lang="en-US" altLang="zh-CN" sz="3200" b="1" dirty="0">
                    <a:solidFill>
                      <a:srgbClr val="767171"/>
                    </a:solidFill>
                    <a:ea typeface="Cambria Math" panose="02040503050406030204" pitchFamily="18" charset="0"/>
                    <a:cs typeface="Arial" pitchFamily="34" charset="0"/>
                  </a:rPr>
                  <a:t> </a:t>
                </a:r>
                <a14:m>
                  <m:oMath xmlns:m="http://schemas.openxmlformats.org/officeDocument/2006/math">
                    <m:r>
                      <a:rPr lang="en-US" altLang="zh-CN" sz="3200" b="1" i="1">
                        <a:solidFill>
                          <a:srgbClr val="767171"/>
                        </a:solidFill>
                        <a:latin typeface="Cambria Math" panose="02040503050406030204" pitchFamily="18" charset="0"/>
                        <a:ea typeface="Cambria Math" panose="02040503050406030204" pitchFamily="18" charset="0"/>
                        <a:cs typeface="Arial" pitchFamily="34" charset="0"/>
                      </a:rPr>
                      <m:t>≥</m:t>
                    </m:r>
                  </m:oMath>
                </a14:m>
                <a:r>
                  <a:rPr lang="en-US" altLang="zh-CN" sz="3200" b="1" dirty="0">
                    <a:solidFill>
                      <a:srgbClr val="767171"/>
                    </a:solidFill>
                    <a:latin typeface="Arial" pitchFamily="34" charset="0"/>
                    <a:cs typeface="Arial" pitchFamily="34" charset="0"/>
                  </a:rPr>
                  <a:t>0</a:t>
                </a:r>
                <a:r>
                  <a:rPr lang="zh-CN" altLang="en-US" sz="3200" b="1" dirty="0">
                    <a:solidFill>
                      <a:srgbClr val="767171"/>
                    </a:solidFill>
                    <a:latin typeface="Arial" pitchFamily="34" charset="0"/>
                    <a:cs typeface="Arial" pitchFamily="34" charset="0"/>
                  </a:rPr>
                  <a:t>，且均为整数</a:t>
                </a:r>
                <a:endParaRPr lang="en-US" altLang="zh-CN" sz="3200" b="1" dirty="0">
                  <a:solidFill>
                    <a:srgbClr val="767171"/>
                  </a:solidFill>
                  <a:latin typeface="Arial" pitchFamily="34" charset="0"/>
                  <a:cs typeface="Arial" pitchFamily="34" charset="0"/>
                </a:endParaRPr>
              </a:p>
              <a:p>
                <a:pPr algn="just" eaLnBrk="1" hangingPunct="1"/>
                <a:r>
                  <a:rPr lang="zh-CN" altLang="en-US" sz="3200" b="1" dirty="0">
                    <a:solidFill>
                      <a:srgbClr val="767171"/>
                    </a:solidFill>
                    <a:latin typeface="Arial" pitchFamily="34" charset="0"/>
                    <a:cs typeface="Arial" pitchFamily="34" charset="0"/>
                  </a:rPr>
                  <a:t>在运筹学中，线性规划主要解决的两类问题是：</a:t>
                </a:r>
                <a:endParaRPr lang="en-US" altLang="zh-CN" sz="3200" b="1" dirty="0">
                  <a:solidFill>
                    <a:srgbClr val="767171"/>
                  </a:solidFill>
                  <a:latin typeface="Arial" pitchFamily="34" charset="0"/>
                  <a:cs typeface="Arial" pitchFamily="34" charset="0"/>
                </a:endParaRPr>
              </a:p>
              <a:p>
                <a:pPr algn="just" eaLnBrk="1" hangingPunct="1"/>
                <a:r>
                  <a:rPr lang="en-US" altLang="zh-CN" sz="3200" b="1" dirty="0">
                    <a:solidFill>
                      <a:srgbClr val="767171"/>
                    </a:solidFill>
                    <a:latin typeface="Arial" pitchFamily="34" charset="0"/>
                    <a:cs typeface="Arial" pitchFamily="34" charset="0"/>
                  </a:rPr>
                  <a:t>1.</a:t>
                </a:r>
                <a:r>
                  <a:rPr lang="zh-CN" altLang="en-US" sz="3200" b="1" dirty="0">
                    <a:solidFill>
                      <a:srgbClr val="767171"/>
                    </a:solidFill>
                    <a:latin typeface="Arial" pitchFamily="34" charset="0"/>
                    <a:cs typeface="Arial" pitchFamily="34" charset="0"/>
                  </a:rPr>
                  <a:t>资源一定 </a:t>
                </a:r>
                <a:r>
                  <a:rPr lang="en-US" altLang="zh-CN" sz="3200" b="1" dirty="0">
                    <a:solidFill>
                      <a:srgbClr val="767171"/>
                    </a:solidFill>
                    <a:latin typeface="Arial" pitchFamily="34" charset="0"/>
                    <a:cs typeface="Arial" pitchFamily="34" charset="0"/>
                  </a:rPr>
                  <a:t> </a:t>
                </a:r>
                <a:r>
                  <a:rPr lang="en-US" altLang="zh-CN" sz="3200" b="1" dirty="0">
                    <a:solidFill>
                      <a:srgbClr val="767171"/>
                    </a:solidFill>
                    <a:latin typeface="Arial" pitchFamily="34" charset="0"/>
                    <a:cs typeface="Arial" pitchFamily="34" charset="0"/>
                    <a:sym typeface="Wingdings" panose="05000000000000000000" pitchFamily="2" charset="2"/>
                  </a:rPr>
                  <a:t>  </a:t>
                </a:r>
                <a:r>
                  <a:rPr lang="zh-CN" altLang="en-US" sz="3200" b="1" dirty="0">
                    <a:solidFill>
                      <a:srgbClr val="767171"/>
                    </a:solidFill>
                    <a:latin typeface="Arial" pitchFamily="34" charset="0"/>
                    <a:cs typeface="Arial" pitchFamily="34" charset="0"/>
                    <a:sym typeface="Wingdings" panose="05000000000000000000" pitchFamily="2" charset="2"/>
                  </a:rPr>
                  <a:t>产出最大</a:t>
                </a:r>
                <a:endParaRPr lang="en-US" altLang="zh-CN" sz="3200" b="1" dirty="0">
                  <a:solidFill>
                    <a:srgbClr val="767171"/>
                  </a:solidFill>
                  <a:latin typeface="Arial" pitchFamily="34" charset="0"/>
                  <a:cs typeface="Arial" pitchFamily="34" charset="0"/>
                  <a:sym typeface="Wingdings" panose="05000000000000000000" pitchFamily="2" charset="2"/>
                </a:endParaRPr>
              </a:p>
              <a:p>
                <a:pPr algn="just" eaLnBrk="1" hangingPunct="1"/>
                <a:r>
                  <a:rPr lang="en-US" altLang="zh-CN" sz="3200" b="1" dirty="0">
                    <a:solidFill>
                      <a:srgbClr val="767171"/>
                    </a:solidFill>
                    <a:latin typeface="Arial" pitchFamily="34" charset="0"/>
                    <a:cs typeface="Arial" pitchFamily="34" charset="0"/>
                    <a:sym typeface="Wingdings" panose="05000000000000000000" pitchFamily="2" charset="2"/>
                  </a:rPr>
                  <a:t>2.</a:t>
                </a:r>
                <a:r>
                  <a:rPr lang="zh-CN" altLang="en-US" sz="3200" b="1" dirty="0">
                    <a:solidFill>
                      <a:srgbClr val="767171"/>
                    </a:solidFill>
                    <a:latin typeface="Arial" pitchFamily="34" charset="0"/>
                    <a:cs typeface="Arial" pitchFamily="34" charset="0"/>
                    <a:sym typeface="Wingdings" panose="05000000000000000000" pitchFamily="2" charset="2"/>
                  </a:rPr>
                  <a:t>任务一定  </a:t>
                </a:r>
                <a:r>
                  <a:rPr lang="en-US" altLang="zh-CN" sz="3200" b="1" dirty="0">
                    <a:solidFill>
                      <a:srgbClr val="767171"/>
                    </a:solidFill>
                    <a:latin typeface="Arial" pitchFamily="34" charset="0"/>
                    <a:cs typeface="Arial" pitchFamily="34" charset="0"/>
                    <a:sym typeface="Wingdings" panose="05000000000000000000" pitchFamily="2" charset="2"/>
                  </a:rPr>
                  <a:t>  </a:t>
                </a:r>
                <a:r>
                  <a:rPr lang="zh-CN" altLang="en-US" sz="3200" b="1" dirty="0">
                    <a:solidFill>
                      <a:srgbClr val="767171"/>
                    </a:solidFill>
                    <a:latin typeface="Arial" pitchFamily="34" charset="0"/>
                    <a:cs typeface="Arial" pitchFamily="34" charset="0"/>
                    <a:sym typeface="Wingdings" panose="05000000000000000000" pitchFamily="2" charset="2"/>
                  </a:rPr>
                  <a:t>最小投入</a:t>
                </a:r>
                <a:endParaRPr lang="en-US" altLang="zh-CN" sz="3200" b="1" dirty="0">
                  <a:solidFill>
                    <a:srgbClr val="767171"/>
                  </a:solidFill>
                  <a:latin typeface="Arial" pitchFamily="34" charset="0"/>
                  <a:cs typeface="Arial" pitchFamily="34" charset="0"/>
                  <a:sym typeface="Wingdings" panose="05000000000000000000" pitchFamily="2" charset="2"/>
                </a:endParaRPr>
              </a:p>
              <a:p>
                <a:pPr algn="just" eaLnBrk="1" hangingPunct="1"/>
                <a:r>
                  <a:rPr lang="zh-CN" altLang="en-US" sz="3200" b="1" dirty="0">
                    <a:solidFill>
                      <a:srgbClr val="767171"/>
                    </a:solidFill>
                    <a:latin typeface="Arial" pitchFamily="34" charset="0"/>
                    <a:cs typeface="Arial" pitchFamily="34" charset="0"/>
                  </a:rPr>
                  <a:t>以多面体的调度变换为例，调度变换的过程可以转化为计算每一个划分平面的所有元素的过程，因为调度变化需要满足依赖关系，因此每个划分平面与依赖距离向量的乘积必须大于等于</a:t>
                </a:r>
                <a:r>
                  <a:rPr lang="en-US" altLang="zh-CN" sz="3200" b="1" dirty="0">
                    <a:solidFill>
                      <a:srgbClr val="767171"/>
                    </a:solidFill>
                    <a:latin typeface="Arial" pitchFamily="34" charset="0"/>
                    <a:cs typeface="Arial" pitchFamily="34" charset="0"/>
                  </a:rPr>
                  <a:t>0</a:t>
                </a:r>
                <a:r>
                  <a:rPr lang="zh-CN" altLang="en-US" sz="3200" b="1" dirty="0">
                    <a:solidFill>
                      <a:srgbClr val="767171"/>
                    </a:solidFill>
                    <a:latin typeface="Arial" pitchFamily="34" charset="0"/>
                    <a:cs typeface="Arial" pitchFamily="34" charset="0"/>
                  </a:rPr>
                  <a:t>，这些所有的划分平面和依赖关系的乘积构成的多个不等式即线性整数规划的约束条件，线性整数规划的整数解集合即划分平面的所有元素。</a:t>
                </a:r>
                <a:endParaRPr lang="en-US" altLang="zh-CN" sz="3200" b="1" dirty="0">
                  <a:solidFill>
                    <a:srgbClr val="767171"/>
                  </a:solidFill>
                  <a:latin typeface="Arial" pitchFamily="34" charset="0"/>
                  <a:cs typeface="Arial" pitchFamily="34" charset="0"/>
                </a:endParaRPr>
              </a:p>
            </p:txBody>
          </p:sp>
        </mc:Choice>
        <mc:Fallback xmlns="">
          <p:sp>
            <p:nvSpPr>
              <p:cNvPr id="7" name="文本框 23">
                <a:extLst>
                  <a:ext uri="{FF2B5EF4-FFF2-40B4-BE49-F238E27FC236}">
                    <a16:creationId xmlns:a16="http://schemas.microsoft.com/office/drawing/2014/main" id="{69157483-817D-4989-B880-3341711486D3}"/>
                  </a:ext>
                </a:extLst>
              </p:cNvPr>
              <p:cNvSpPr txBox="1">
                <a:spLocks noRot="1" noChangeAspect="1" noMove="1" noResize="1" noEditPoints="1" noAdjustHandles="1" noChangeArrowheads="1" noChangeShapeType="1" noTextEdit="1"/>
              </p:cNvSpPr>
              <p:nvPr/>
            </p:nvSpPr>
            <p:spPr bwMode="auto">
              <a:xfrm>
                <a:off x="745672" y="1161762"/>
                <a:ext cx="10700656" cy="5509200"/>
              </a:xfrm>
              <a:prstGeom prst="rect">
                <a:avLst/>
              </a:prstGeom>
              <a:blipFill>
                <a:blip r:embed="rId3"/>
                <a:stretch>
                  <a:fillRect l="-1424" t="-1772" r="-1424" b="-24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807261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02</a:t>
            </a:r>
            <a:endParaRPr lang="zh-CN" altLang="en-US" sz="9600" b="1">
              <a:solidFill>
                <a:schemeClr val="bg1"/>
              </a:solidFill>
              <a:latin typeface="Arial" pitchFamily="34" charset="0"/>
              <a:cs typeface="Arial" pitchFamily="34" charset="0"/>
            </a:endParaRPr>
          </a:p>
        </p:txBody>
      </p:sp>
      <p:sp>
        <p:nvSpPr>
          <p:cNvPr id="24584" name="文本框 21"/>
          <p:cNvSpPr txBox="1">
            <a:spLocks noChangeArrowheads="1"/>
          </p:cNvSpPr>
          <p:nvPr/>
        </p:nvSpPr>
        <p:spPr bwMode="auto">
          <a:xfrm>
            <a:off x="5241925"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TWO</a:t>
            </a:r>
            <a:endParaRPr lang="zh-CN" altLang="en-US" sz="2000">
              <a:solidFill>
                <a:srgbClr val="767171"/>
              </a:solidFill>
              <a:latin typeface="Arial" pitchFamily="34" charset="0"/>
              <a:cs typeface="Arial" pitchFamily="34" charset="0"/>
            </a:endParaRPr>
          </a:p>
        </p:txBody>
      </p:sp>
      <p:sp>
        <p:nvSpPr>
          <p:cNvPr id="24585" name="文本框 22"/>
          <p:cNvSpPr txBox="1">
            <a:spLocks noChangeArrowheads="1"/>
          </p:cNvSpPr>
          <p:nvPr/>
        </p:nvSpPr>
        <p:spPr bwMode="auto">
          <a:xfrm>
            <a:off x="5849937" y="2984798"/>
            <a:ext cx="334937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5400" b="1" dirty="0">
                <a:solidFill>
                  <a:srgbClr val="767171"/>
                </a:solidFill>
                <a:latin typeface="Arial" pitchFamily="34" charset="0"/>
                <a:cs typeface="Arial" pitchFamily="34" charset="0"/>
              </a:rPr>
              <a:t>背景介绍</a:t>
            </a:r>
          </a:p>
        </p:txBody>
      </p:sp>
    </p:spTree>
    <p:extLst>
      <p:ext uri="{BB962C8B-B14F-4D97-AF65-F5344CB8AC3E}">
        <p14:creationId xmlns:p14="http://schemas.microsoft.com/office/powerpoint/2010/main" val="3765466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3892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多面体模型是什么？</a:t>
            </a:r>
          </a:p>
        </p:txBody>
      </p:sp>
      <p:sp>
        <p:nvSpPr>
          <p:cNvPr id="7" name="文本框 23">
            <a:extLst>
              <a:ext uri="{FF2B5EF4-FFF2-40B4-BE49-F238E27FC236}">
                <a16:creationId xmlns:a16="http://schemas.microsoft.com/office/drawing/2014/main" id="{69157483-817D-4989-B880-3341711486D3}"/>
              </a:ext>
            </a:extLst>
          </p:cNvPr>
          <p:cNvSpPr txBox="1">
            <a:spLocks noChangeArrowheads="1"/>
          </p:cNvSpPr>
          <p:nvPr/>
        </p:nvSpPr>
        <p:spPr bwMode="auto">
          <a:xfrm>
            <a:off x="614155" y="4188065"/>
            <a:ext cx="1070065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r>
              <a:rPr lang="en-US" altLang="zh-CN" sz="3200" b="1" dirty="0">
                <a:solidFill>
                  <a:srgbClr val="767171"/>
                </a:solidFill>
                <a:latin typeface="Arial" pitchFamily="34" charset="0"/>
                <a:cs typeface="Arial" pitchFamily="34" charset="0"/>
              </a:rPr>
              <a:t>       </a:t>
            </a:r>
            <a:r>
              <a:rPr lang="zh-CN" altLang="en-US" sz="3200" b="1" dirty="0">
                <a:solidFill>
                  <a:srgbClr val="767171"/>
                </a:solidFill>
                <a:latin typeface="Arial" pitchFamily="34" charset="0"/>
                <a:cs typeface="Arial" pitchFamily="34" charset="0"/>
              </a:rPr>
              <a:t>多面体模型是用于解决 </a:t>
            </a:r>
            <a:r>
              <a:rPr lang="zh-CN" altLang="en-US" sz="3200" b="1" dirty="0">
                <a:solidFill>
                  <a:srgbClr val="C94171"/>
                </a:solidFill>
                <a:latin typeface="Arial" pitchFamily="34" charset="0"/>
                <a:cs typeface="Arial" pitchFamily="34" charset="0"/>
              </a:rPr>
              <a:t>编译器中间表示</a:t>
            </a:r>
            <a:r>
              <a:rPr lang="en-US" altLang="zh-CN" sz="3200" b="1" dirty="0">
                <a:solidFill>
                  <a:srgbClr val="C94171"/>
                </a:solidFill>
                <a:latin typeface="Arial" pitchFamily="34" charset="0"/>
                <a:cs typeface="Arial" pitchFamily="34" charset="0"/>
              </a:rPr>
              <a:t>(</a:t>
            </a:r>
            <a:r>
              <a:rPr lang="zh-CN" altLang="en-US" sz="3200" b="1" dirty="0">
                <a:solidFill>
                  <a:srgbClr val="C94171"/>
                </a:solidFill>
                <a:latin typeface="Arial" pitchFamily="34" charset="0"/>
                <a:cs typeface="Arial" pitchFamily="34" charset="0"/>
              </a:rPr>
              <a:t>如抽象语法树</a:t>
            </a:r>
            <a:r>
              <a:rPr lang="en-US" altLang="zh-CN" sz="3200" b="1" dirty="0">
                <a:solidFill>
                  <a:srgbClr val="C94171"/>
                </a:solidFill>
                <a:latin typeface="Arial" pitchFamily="34" charset="0"/>
                <a:cs typeface="Arial" pitchFamily="34" charset="0"/>
              </a:rPr>
              <a:t>)</a:t>
            </a:r>
            <a:r>
              <a:rPr lang="zh-CN" altLang="en-US" sz="3200" b="1" dirty="0">
                <a:solidFill>
                  <a:srgbClr val="C94171"/>
                </a:solidFill>
                <a:latin typeface="Arial" pitchFamily="34" charset="0"/>
                <a:cs typeface="Arial" pitchFamily="34" charset="0"/>
              </a:rPr>
              <a:t>不能解决的 </a:t>
            </a:r>
            <a:r>
              <a:rPr lang="zh-CN" altLang="en-US" sz="3200" b="1" dirty="0">
                <a:solidFill>
                  <a:srgbClr val="767171"/>
                </a:solidFill>
                <a:latin typeface="Arial" pitchFamily="34" charset="0"/>
                <a:cs typeface="Arial" pitchFamily="34" charset="0"/>
              </a:rPr>
              <a:t>复杂的程序重构难题（复杂的转换，如循环反转、倾斜、平铺等）的一种模型。 </a:t>
            </a:r>
          </a:p>
        </p:txBody>
      </p:sp>
      <p:sp>
        <p:nvSpPr>
          <p:cNvPr id="6" name="Rectangle 4">
            <a:extLst>
              <a:ext uri="{FF2B5EF4-FFF2-40B4-BE49-F238E27FC236}">
                <a16:creationId xmlns:a16="http://schemas.microsoft.com/office/drawing/2014/main" id="{E3EC7E24-DD9A-4E8C-814C-C3BDB91B0FA0}"/>
              </a:ext>
            </a:extLst>
          </p:cNvPr>
          <p:cNvSpPr>
            <a:spLocks noChangeArrowheads="1"/>
          </p:cNvSpPr>
          <p:nvPr/>
        </p:nvSpPr>
        <p:spPr bwMode="auto">
          <a:xfrm>
            <a:off x="1156192" y="1430409"/>
            <a:ext cx="9616583" cy="2205667"/>
          </a:xfrm>
          <a:prstGeom prst="rect">
            <a:avLst/>
          </a:prstGeom>
          <a:noFill/>
          <a:ln>
            <a:noFill/>
          </a:ln>
          <a:effectLst/>
        </p:spPr>
        <p:txBody>
          <a:bodyPr vert="horz" wrap="square" lIns="0" tIns="101568" rIns="0" bIns="101568"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zh-CN" sz="2600" b="1" dirty="0">
                <a:solidFill>
                  <a:srgbClr val="767171"/>
                </a:solidFill>
                <a:cs typeface="Arial" pitchFamily="34" charset="0"/>
              </a:rPr>
              <a:t>        </a:t>
            </a:r>
            <a:r>
              <a:rPr lang="zh-CN" altLang="en-US" sz="2600" b="1" dirty="0">
                <a:solidFill>
                  <a:srgbClr val="767171"/>
                </a:solidFill>
                <a:cs typeface="Arial" pitchFamily="34" charset="0"/>
              </a:rPr>
              <a:t>对程序</a:t>
            </a:r>
            <a:r>
              <a:rPr lang="zh-CN" altLang="zh-CN" sz="2600" b="1" dirty="0">
                <a:solidFill>
                  <a:srgbClr val="767171"/>
                </a:solidFill>
                <a:cs typeface="Arial" pitchFamily="34" charset="0"/>
              </a:rPr>
              <a:t>简单的优化，例如常数折叠或标量替换</a:t>
            </a:r>
            <a:r>
              <a:rPr lang="zh-CN" altLang="en-US" sz="2600" b="1" dirty="0">
                <a:solidFill>
                  <a:srgbClr val="767171"/>
                </a:solidFill>
                <a:cs typeface="Arial" pitchFamily="34" charset="0"/>
              </a:rPr>
              <a:t>等利用</a:t>
            </a:r>
            <a:r>
              <a:rPr lang="zh-CN" altLang="zh-CN" sz="2600" b="1" dirty="0">
                <a:solidFill>
                  <a:srgbClr val="767171"/>
                </a:solidFill>
                <a:cs typeface="Arial" pitchFamily="34" charset="0"/>
              </a:rPr>
              <a:t>编译器中间表示(如抽象语法树)</a:t>
            </a:r>
            <a:r>
              <a:rPr lang="zh-CN" altLang="en-US" sz="2600" b="1" dirty="0">
                <a:solidFill>
                  <a:srgbClr val="767171"/>
                </a:solidFill>
                <a:cs typeface="Arial" pitchFamily="34" charset="0"/>
              </a:rPr>
              <a:t>就</a:t>
            </a:r>
            <a:r>
              <a:rPr lang="zh-CN" altLang="zh-CN" sz="2600" b="1" dirty="0">
                <a:solidFill>
                  <a:srgbClr val="767171"/>
                </a:solidFill>
                <a:cs typeface="Arial" pitchFamily="34" charset="0"/>
              </a:rPr>
              <a:t>可以实现，但更复杂的转换，如循环反转、倾斜、平铺等，会修改执行顺序，这</a:t>
            </a:r>
            <a:r>
              <a:rPr lang="zh-CN" altLang="en-US" sz="2600" b="1" dirty="0">
                <a:solidFill>
                  <a:srgbClr val="767171"/>
                </a:solidFill>
                <a:cs typeface="Arial" pitchFamily="34" charset="0"/>
              </a:rPr>
              <a:t>些则无法实现</a:t>
            </a:r>
            <a:r>
              <a:rPr lang="zh-CN" altLang="zh-CN" sz="2600" b="1" dirty="0">
                <a:solidFill>
                  <a:srgbClr val="767171"/>
                </a:solidFill>
                <a:cs typeface="Arial" pitchFamily="34" charset="0"/>
              </a:rPr>
              <a:t>。一个基于程序和转换的线性代数表示的模型出现以解决这个问题</a:t>
            </a:r>
            <a:r>
              <a:rPr lang="en-US" altLang="zh-CN" sz="2600" b="1" dirty="0">
                <a:solidFill>
                  <a:srgbClr val="767171"/>
                </a:solidFill>
                <a:cs typeface="Arial" pitchFamily="34" charset="0"/>
              </a:rPr>
              <a:t>—</a:t>
            </a:r>
            <a:r>
              <a:rPr lang="zh-CN" altLang="zh-CN" sz="2600" b="1" dirty="0">
                <a:solidFill>
                  <a:srgbClr val="767171"/>
                </a:solidFill>
                <a:cs typeface="Arial" pitchFamily="34" charset="0"/>
              </a:rPr>
              <a:t>多面体模型</a:t>
            </a:r>
            <a:r>
              <a:rPr lang="zh-CN" altLang="en-US" sz="2600" b="1" dirty="0">
                <a:solidFill>
                  <a:srgbClr val="767171"/>
                </a:solidFill>
                <a:cs typeface="Arial" pitchFamily="34" charset="0"/>
              </a:rPr>
              <a:t>。</a:t>
            </a:r>
            <a:endParaRPr lang="zh-CN" altLang="zh-CN" sz="2600" b="1" dirty="0">
              <a:solidFill>
                <a:srgbClr val="767171"/>
              </a:solidFill>
              <a:cs typeface="Arial" pitchFamily="34" charset="0"/>
            </a:endParaRPr>
          </a:p>
        </p:txBody>
      </p:sp>
    </p:spTree>
    <p:extLst>
      <p:ext uri="{BB962C8B-B14F-4D97-AF65-F5344CB8AC3E}">
        <p14:creationId xmlns:p14="http://schemas.microsoft.com/office/powerpoint/2010/main" val="1541265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60179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多面体是如何解决重构难题的？</a:t>
            </a:r>
          </a:p>
        </p:txBody>
      </p:sp>
      <p:sp>
        <p:nvSpPr>
          <p:cNvPr id="8" name="文本框 23">
            <a:extLst>
              <a:ext uri="{FF2B5EF4-FFF2-40B4-BE49-F238E27FC236}">
                <a16:creationId xmlns:a16="http://schemas.microsoft.com/office/drawing/2014/main" id="{1AA8A5D7-148A-464C-B6E2-D9F4D97EFB45}"/>
              </a:ext>
            </a:extLst>
          </p:cNvPr>
          <p:cNvSpPr txBox="1">
            <a:spLocks noChangeArrowheads="1"/>
          </p:cNvSpPr>
          <p:nvPr/>
        </p:nvSpPr>
        <p:spPr bwMode="auto">
          <a:xfrm>
            <a:off x="1357105" y="1663940"/>
            <a:ext cx="920612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r>
              <a:rPr lang="zh-CN" altLang="en-US" sz="3200" b="1" dirty="0">
                <a:solidFill>
                  <a:srgbClr val="767171"/>
                </a:solidFill>
                <a:latin typeface="Arial" pitchFamily="34" charset="0"/>
                <a:cs typeface="Arial" pitchFamily="34" charset="0"/>
              </a:rPr>
              <a:t>       它从抽象语法树开始，将适合模型的程序部分转换为线性代数表示；然后通过使用重新排序函数</a:t>
            </a:r>
            <a:r>
              <a:rPr lang="en-US" altLang="zh-CN" sz="3200" b="1" dirty="0">
                <a:solidFill>
                  <a:srgbClr val="767171"/>
                </a:solidFill>
                <a:latin typeface="Arial" pitchFamily="34" charset="0"/>
                <a:cs typeface="Arial" pitchFamily="34" charset="0"/>
              </a:rPr>
              <a:t>(</a:t>
            </a:r>
            <a:r>
              <a:rPr lang="zh-CN" altLang="en-US" sz="3200" b="1" dirty="0">
                <a:solidFill>
                  <a:srgbClr val="767171"/>
                </a:solidFill>
                <a:latin typeface="Arial" pitchFamily="34" charset="0"/>
                <a:cs typeface="Arial" pitchFamily="34" charset="0"/>
              </a:rPr>
              <a:t>调度、放置或分块函数</a:t>
            </a:r>
            <a:r>
              <a:rPr lang="en-US" altLang="zh-CN" sz="3200" b="1" dirty="0">
                <a:solidFill>
                  <a:srgbClr val="767171"/>
                </a:solidFill>
                <a:latin typeface="Arial" pitchFamily="34" charset="0"/>
                <a:cs typeface="Arial" pitchFamily="34" charset="0"/>
              </a:rPr>
              <a:t>)</a:t>
            </a:r>
            <a:r>
              <a:rPr lang="zh-CN" altLang="en-US" sz="3200" b="1" dirty="0">
                <a:solidFill>
                  <a:srgbClr val="767171"/>
                </a:solidFill>
                <a:latin typeface="Arial" pitchFamily="34" charset="0"/>
                <a:cs typeface="Arial" pitchFamily="34" charset="0"/>
              </a:rPr>
              <a:t>来选择新的执行顺序（多面体模型研究的主要课题）；最后，就是代码生成步骤，它返回一个抽象语法树或者返回</a:t>
            </a:r>
            <a:r>
              <a:rPr lang="zh-CN" altLang="en-US" sz="3200" b="1" dirty="0">
                <a:solidFill>
                  <a:srgbClr val="C94171"/>
                </a:solidFill>
                <a:latin typeface="Arial" pitchFamily="34" charset="0"/>
                <a:cs typeface="Arial" pitchFamily="34" charset="0"/>
              </a:rPr>
              <a:t>实现了重新排序函数所隐含的执行顺序的</a:t>
            </a:r>
            <a:r>
              <a:rPr lang="zh-CN" altLang="en-US" sz="3200" b="1" dirty="0">
                <a:solidFill>
                  <a:srgbClr val="767171"/>
                </a:solidFill>
                <a:latin typeface="Arial" pitchFamily="34" charset="0"/>
                <a:cs typeface="Arial" pitchFamily="34" charset="0"/>
              </a:rPr>
              <a:t>新的源代码。</a:t>
            </a:r>
          </a:p>
        </p:txBody>
      </p:sp>
      <p:sp>
        <p:nvSpPr>
          <p:cNvPr id="6" name="文本框 5">
            <a:extLst>
              <a:ext uri="{FF2B5EF4-FFF2-40B4-BE49-F238E27FC236}">
                <a16:creationId xmlns:a16="http://schemas.microsoft.com/office/drawing/2014/main" id="{1913C48A-BA91-4210-96E2-BD187250DA44}"/>
              </a:ext>
            </a:extLst>
          </p:cNvPr>
          <p:cNvSpPr txBox="1"/>
          <p:nvPr/>
        </p:nvSpPr>
        <p:spPr>
          <a:xfrm>
            <a:off x="2649452" y="5262799"/>
            <a:ext cx="6380248" cy="1077218"/>
          </a:xfrm>
          <a:prstGeom prst="rect">
            <a:avLst/>
          </a:prstGeom>
          <a:noFill/>
        </p:spPr>
        <p:txBody>
          <a:bodyPr wrap="square" rtlCol="0">
            <a:spAutoFit/>
          </a:bodyPr>
          <a:lstStyle/>
          <a:p>
            <a:pPr algn="just"/>
            <a:r>
              <a:rPr lang="zh-CN" altLang="en-US" sz="3200" b="1" dirty="0">
                <a:solidFill>
                  <a:srgbClr val="767171"/>
                </a:solidFill>
                <a:latin typeface="Arial" pitchFamily="34" charset="0"/>
                <a:cs typeface="Arial" pitchFamily="34" charset="0"/>
              </a:rPr>
              <a:t>多面体模型因其丰富的数学理论和直观的几何解释而变得非常流行</a:t>
            </a:r>
          </a:p>
        </p:txBody>
      </p:sp>
    </p:spTree>
    <p:extLst>
      <p:ext uri="{BB962C8B-B14F-4D97-AF65-F5344CB8AC3E}">
        <p14:creationId xmlns:p14="http://schemas.microsoft.com/office/powerpoint/2010/main" val="65521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23"/>
          <p:cNvSpPr txBox="1">
            <a:spLocks noChangeArrowheads="1"/>
          </p:cNvSpPr>
          <p:nvPr/>
        </p:nvSpPr>
        <p:spPr bwMode="auto">
          <a:xfrm>
            <a:off x="1981200" y="431512"/>
            <a:ext cx="51283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Arial" pitchFamily="34" charset="0"/>
                <a:cs typeface="Arial" pitchFamily="34" charset="0"/>
              </a:rPr>
              <a:t>论文主要内容和创新点是？</a:t>
            </a:r>
          </a:p>
        </p:txBody>
      </p:sp>
      <p:sp>
        <p:nvSpPr>
          <p:cNvPr id="7" name="文本框 23">
            <a:extLst>
              <a:ext uri="{FF2B5EF4-FFF2-40B4-BE49-F238E27FC236}">
                <a16:creationId xmlns:a16="http://schemas.microsoft.com/office/drawing/2014/main" id="{69157483-817D-4989-B880-3341711486D3}"/>
              </a:ext>
            </a:extLst>
          </p:cNvPr>
          <p:cNvSpPr txBox="1">
            <a:spLocks noChangeArrowheads="1"/>
          </p:cNvSpPr>
          <p:nvPr/>
        </p:nvSpPr>
        <p:spPr bwMode="auto">
          <a:xfrm>
            <a:off x="678552" y="4244371"/>
            <a:ext cx="1083489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r>
              <a:rPr lang="zh-CN" altLang="en-US" sz="3200" b="1" dirty="0">
                <a:solidFill>
                  <a:srgbClr val="767171"/>
                </a:solidFill>
                <a:latin typeface="Arial" pitchFamily="34" charset="0"/>
                <a:cs typeface="Arial" pitchFamily="34" charset="0"/>
              </a:rPr>
              <a:t>本文讨论了处理非幺模、非可逆、非积分甚至非一致函数的一般变换框架，并提出了</a:t>
            </a:r>
            <a:r>
              <a:rPr lang="zh-CN" altLang="en-US" sz="3200" b="1" dirty="0">
                <a:solidFill>
                  <a:srgbClr val="C94171"/>
                </a:solidFill>
                <a:latin typeface="Arial" pitchFamily="34" charset="0"/>
                <a:cs typeface="Arial" pitchFamily="34" charset="0"/>
              </a:rPr>
              <a:t>对最先进的代码生成算法的几个改进</a:t>
            </a:r>
            <a:r>
              <a:rPr lang="zh-CN" altLang="en-US" sz="3200" b="1" dirty="0">
                <a:solidFill>
                  <a:srgbClr val="767171"/>
                </a:solidFill>
                <a:latin typeface="Arial" pitchFamily="34" charset="0"/>
                <a:cs typeface="Arial" pitchFamily="34" charset="0"/>
              </a:rPr>
              <a:t>，研究了两个方向</a:t>
            </a:r>
            <a:r>
              <a:rPr lang="en-US" altLang="zh-CN" sz="3200" b="1" dirty="0">
                <a:solidFill>
                  <a:srgbClr val="767171"/>
                </a:solidFill>
                <a:latin typeface="Arial" pitchFamily="34" charset="0"/>
                <a:cs typeface="Arial" pitchFamily="34" charset="0"/>
              </a:rPr>
              <a:t>:</a:t>
            </a:r>
            <a:r>
              <a:rPr lang="zh-CN" altLang="en-US" sz="3200" b="1" dirty="0">
                <a:solidFill>
                  <a:srgbClr val="767171"/>
                </a:solidFill>
                <a:latin typeface="Arial" pitchFamily="34" charset="0"/>
                <a:cs typeface="Arial" pitchFamily="34" charset="0"/>
              </a:rPr>
              <a:t>生成代码的大小和代码生成器的效率。</a:t>
            </a:r>
          </a:p>
        </p:txBody>
      </p:sp>
      <p:sp>
        <p:nvSpPr>
          <p:cNvPr id="6" name="Rectangle 4">
            <a:extLst>
              <a:ext uri="{FF2B5EF4-FFF2-40B4-BE49-F238E27FC236}">
                <a16:creationId xmlns:a16="http://schemas.microsoft.com/office/drawing/2014/main" id="{E3EC7E24-DD9A-4E8C-814C-C3BDB91B0FA0}"/>
              </a:ext>
            </a:extLst>
          </p:cNvPr>
          <p:cNvSpPr>
            <a:spLocks noChangeArrowheads="1"/>
          </p:cNvSpPr>
          <p:nvPr/>
        </p:nvSpPr>
        <p:spPr bwMode="auto">
          <a:xfrm>
            <a:off x="1156192" y="1658768"/>
            <a:ext cx="9616583" cy="1405448"/>
          </a:xfrm>
          <a:prstGeom prst="rect">
            <a:avLst/>
          </a:prstGeom>
          <a:noFill/>
          <a:ln>
            <a:noFill/>
          </a:ln>
          <a:effectLst/>
        </p:spPr>
        <p:txBody>
          <a:bodyPr vert="horz" wrap="square" lIns="0" tIns="101568" rIns="0" bIns="101568"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zh-CN" altLang="en-US" sz="2600" b="1" dirty="0">
                <a:solidFill>
                  <a:srgbClr val="767171"/>
                </a:solidFill>
                <a:cs typeface="Arial" pitchFamily="34" charset="0"/>
              </a:rPr>
              <a:t>这篇文章展示了在多面体模型中如何处理一般的转换，从采用目前已知的最好的算法开始，展示如何</a:t>
            </a:r>
            <a:r>
              <a:rPr lang="zh-CN" altLang="en-US" sz="2600" b="1" dirty="0">
                <a:solidFill>
                  <a:srgbClr val="C94171"/>
                </a:solidFill>
                <a:cs typeface="Arial" pitchFamily="34" charset="0"/>
              </a:rPr>
              <a:t>在一个合理的时间间隔内</a:t>
            </a:r>
            <a:r>
              <a:rPr lang="zh-CN" altLang="en-US" sz="2600" b="1" dirty="0">
                <a:solidFill>
                  <a:srgbClr val="767171"/>
                </a:solidFill>
                <a:cs typeface="Arial" pitchFamily="34" charset="0"/>
              </a:rPr>
              <a:t>产生</a:t>
            </a:r>
            <a:r>
              <a:rPr lang="zh-CN" altLang="en-US" sz="2600" b="1" dirty="0">
                <a:solidFill>
                  <a:srgbClr val="C94171"/>
                </a:solidFill>
                <a:cs typeface="Arial" pitchFamily="34" charset="0"/>
              </a:rPr>
              <a:t>有限的规模增长的</a:t>
            </a:r>
            <a:r>
              <a:rPr lang="zh-CN" altLang="en-US" sz="2600" b="1" dirty="0">
                <a:solidFill>
                  <a:srgbClr val="767171"/>
                </a:solidFill>
                <a:cs typeface="Arial" pitchFamily="34" charset="0"/>
              </a:rPr>
              <a:t>高效的目标代码。</a:t>
            </a:r>
            <a:endParaRPr lang="zh-CN" altLang="zh-CN" sz="2600" b="1" dirty="0">
              <a:solidFill>
                <a:srgbClr val="767171"/>
              </a:solidFill>
              <a:cs typeface="Arial" pitchFamily="34" charset="0"/>
            </a:endParaRPr>
          </a:p>
        </p:txBody>
      </p:sp>
      <p:sp>
        <p:nvSpPr>
          <p:cNvPr id="3" name="文本框 2">
            <a:extLst>
              <a:ext uri="{FF2B5EF4-FFF2-40B4-BE49-F238E27FC236}">
                <a16:creationId xmlns:a16="http://schemas.microsoft.com/office/drawing/2014/main" id="{CFB945B1-B7CA-4858-83E9-9489D6999F7F}"/>
              </a:ext>
            </a:extLst>
          </p:cNvPr>
          <p:cNvSpPr txBox="1"/>
          <p:nvPr/>
        </p:nvSpPr>
        <p:spPr>
          <a:xfrm>
            <a:off x="2308745" y="3310793"/>
            <a:ext cx="7574509" cy="646331"/>
          </a:xfrm>
          <a:prstGeom prst="rect">
            <a:avLst/>
          </a:prstGeom>
          <a:noFill/>
        </p:spPr>
        <p:txBody>
          <a:bodyPr wrap="none" rtlCol="0">
            <a:spAutoFit/>
          </a:bodyPr>
          <a:lstStyle/>
          <a:p>
            <a:r>
              <a:rPr lang="zh-CN" altLang="en-US" sz="3600" b="1" dirty="0">
                <a:solidFill>
                  <a:srgbClr val="00B050"/>
                </a:solidFill>
                <a:latin typeface="Arial" pitchFamily="34" charset="0"/>
                <a:cs typeface="Arial" pitchFamily="34" charset="0"/>
              </a:rPr>
              <a:t>对最先进的代码生成算法进行了改进</a:t>
            </a:r>
          </a:p>
        </p:txBody>
      </p:sp>
    </p:spTree>
    <p:extLst>
      <p:ext uri="{BB962C8B-B14F-4D97-AF65-F5344CB8AC3E}">
        <p14:creationId xmlns:p14="http://schemas.microsoft.com/office/powerpoint/2010/main" val="244277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03</a:t>
            </a:r>
            <a:endParaRPr lang="zh-CN" altLang="en-US" sz="9600" b="1">
              <a:solidFill>
                <a:schemeClr val="bg1"/>
              </a:solidFill>
              <a:latin typeface="Arial" pitchFamily="34" charset="0"/>
              <a:cs typeface="Arial" pitchFamily="34" charset="0"/>
            </a:endParaRPr>
          </a:p>
        </p:txBody>
      </p:sp>
      <p:sp>
        <p:nvSpPr>
          <p:cNvPr id="32776" name="文本框 21"/>
          <p:cNvSpPr txBox="1">
            <a:spLocks noChangeArrowheads="1"/>
          </p:cNvSpPr>
          <p:nvPr/>
        </p:nvSpPr>
        <p:spPr bwMode="auto">
          <a:xfrm>
            <a:off x="521652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THREE</a:t>
            </a:r>
            <a:endParaRPr lang="zh-CN" altLang="en-US" sz="2000">
              <a:solidFill>
                <a:srgbClr val="767171"/>
              </a:solidFill>
              <a:latin typeface="Arial" pitchFamily="34" charset="0"/>
              <a:cs typeface="Arial" pitchFamily="34" charset="0"/>
            </a:endParaRPr>
          </a:p>
        </p:txBody>
      </p:sp>
      <p:sp>
        <p:nvSpPr>
          <p:cNvPr id="32777" name="文本框 22"/>
          <p:cNvSpPr txBox="1">
            <a:spLocks noChangeArrowheads="1"/>
          </p:cNvSpPr>
          <p:nvPr/>
        </p:nvSpPr>
        <p:spPr bwMode="auto">
          <a:xfrm>
            <a:off x="5825743" y="3113514"/>
            <a:ext cx="38972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程序转换框架</a:t>
            </a:r>
          </a:p>
        </p:txBody>
      </p:sp>
    </p:spTree>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726</TotalTime>
  <Pages>0</Pages>
  <Words>2700</Words>
  <Characters>0</Characters>
  <Application>Microsoft Office PowerPoint</Application>
  <DocSecurity>0</DocSecurity>
  <PresentationFormat>宽屏</PresentationFormat>
  <Lines>0</Lines>
  <Paragraphs>149</Paragraphs>
  <Slides>29</Slides>
  <Notes>17</Notes>
  <HiddenSlides>0</HiddenSlides>
  <MMClips>0</MMClips>
  <ScaleCrop>false</ScaleCrop>
  <HeadingPairs>
    <vt:vector size="6" baseType="variant">
      <vt:variant>
        <vt:lpstr>已用的字体</vt:lpstr>
      </vt:variant>
      <vt:variant>
        <vt:i4>9</vt:i4>
      </vt:variant>
      <vt:variant>
        <vt:lpstr>主题</vt:lpstr>
      </vt:variant>
      <vt:variant>
        <vt:i4>12</vt:i4>
      </vt:variant>
      <vt:variant>
        <vt:lpstr>幻灯片标题</vt:lpstr>
      </vt:variant>
      <vt:variant>
        <vt:i4>29</vt:i4>
      </vt:variant>
    </vt:vector>
  </HeadingPairs>
  <TitlesOfParts>
    <vt:vector size="50" baseType="lpstr">
      <vt:lpstr>方正兰亭超细黑简体</vt:lpstr>
      <vt:lpstr>迷你简菱心</vt:lpstr>
      <vt:lpstr>宋体</vt:lpstr>
      <vt:lpstr>Arial</vt:lpstr>
      <vt:lpstr>Calibri</vt:lpstr>
      <vt:lpstr>Calibri Light</vt:lpstr>
      <vt:lpstr>Cambria Math</vt:lpstr>
      <vt:lpstr>Impact</vt:lpstr>
      <vt:lpstr>Wingdings</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宋广辉</cp:lastModifiedBy>
  <cp:revision>400</cp:revision>
  <dcterms:created xsi:type="dcterms:W3CDTF">2015-07-30T01:13:05Z</dcterms:created>
  <dcterms:modified xsi:type="dcterms:W3CDTF">2020-10-24T00:16:38Z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